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60" r:id="rId2"/>
  </p:sldMasterIdLst>
  <p:notesMasterIdLst>
    <p:notesMasterId r:id="rId43"/>
  </p:notesMasterIdLst>
  <p:sldIdLst>
    <p:sldId id="256" r:id="rId3"/>
    <p:sldId id="388" r:id="rId4"/>
    <p:sldId id="325" r:id="rId5"/>
    <p:sldId id="326" r:id="rId6"/>
    <p:sldId id="333" r:id="rId7"/>
    <p:sldId id="334" r:id="rId8"/>
    <p:sldId id="335" r:id="rId9"/>
    <p:sldId id="327" r:id="rId10"/>
    <p:sldId id="359" r:id="rId11"/>
    <p:sldId id="337" r:id="rId12"/>
    <p:sldId id="364" r:id="rId13"/>
    <p:sldId id="340" r:id="rId14"/>
    <p:sldId id="328" r:id="rId15"/>
    <p:sldId id="341" r:id="rId16"/>
    <p:sldId id="365" r:id="rId17"/>
    <p:sldId id="367" r:id="rId18"/>
    <p:sldId id="345" r:id="rId19"/>
    <p:sldId id="383" r:id="rId20"/>
    <p:sldId id="347" r:id="rId21"/>
    <p:sldId id="329" r:id="rId22"/>
    <p:sldId id="349" r:id="rId23"/>
    <p:sldId id="350" r:id="rId24"/>
    <p:sldId id="351" r:id="rId25"/>
    <p:sldId id="384" r:id="rId26"/>
    <p:sldId id="330" r:id="rId27"/>
    <p:sldId id="387" r:id="rId28"/>
    <p:sldId id="331" r:id="rId29"/>
    <p:sldId id="370" r:id="rId30"/>
    <p:sldId id="371" r:id="rId31"/>
    <p:sldId id="372" r:id="rId32"/>
    <p:sldId id="373" r:id="rId33"/>
    <p:sldId id="374" r:id="rId34"/>
    <p:sldId id="375" r:id="rId35"/>
    <p:sldId id="376" r:id="rId36"/>
    <p:sldId id="377" r:id="rId37"/>
    <p:sldId id="378" r:id="rId38"/>
    <p:sldId id="379" r:id="rId39"/>
    <p:sldId id="380" r:id="rId40"/>
    <p:sldId id="381" r:id="rId41"/>
    <p:sldId id="358" r:id="rId42"/>
  </p:sldIdLst>
  <p:sldSz cx="12192000" cy="6858000"/>
  <p:notesSz cx="6858000" cy="9144000"/>
  <p:embeddedFontLst>
    <p:embeddedFont>
      <p:font typeface="나눔스퀘어라운드 Bold" panose="020B0600000101010101" charset="-127"/>
      <p:bold r:id="rId44"/>
    </p:embeddedFont>
    <p:embeddedFont>
      <p:font typeface="나눔바른고딕" panose="020B0603020101020101" pitchFamily="50" charset="-127"/>
      <p:regular r:id="rId45"/>
      <p:bold r:id="rId46"/>
    </p:embeddedFont>
    <p:embeddedFont>
      <p:font typeface="맑은 고딕" panose="020B0503020000020004" pitchFamily="50" charset="-127"/>
      <p:regular r:id="rId47"/>
      <p:bold r:id="rId48"/>
    </p:embeddedFont>
    <p:embeddedFont>
      <p:font typeface="나눔스퀘어라운드 ExtraBold" panose="020B0600000101010101" charset="-127"/>
      <p:bold r:id="rId4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99" autoAdjust="0"/>
    <p:restoredTop sz="94660"/>
  </p:normalViewPr>
  <p:slideViewPr>
    <p:cSldViewPr snapToGrid="0">
      <p:cViewPr>
        <p:scale>
          <a:sx n="66" d="100"/>
          <a:sy n="66" d="100"/>
        </p:scale>
        <p:origin x="1325" y="44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font" Target="fonts/font4.fntdata"/><Relationship Id="rId50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font" Target="fonts/font3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font" Target="fonts/font2.fntdata"/><Relationship Id="rId53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6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font" Target="fonts/font1.fntdata"/><Relationship Id="rId52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notesMaster" Target="notesMasters/notesMaster1.xml"/><Relationship Id="rId48" Type="http://schemas.openxmlformats.org/officeDocument/2006/relationships/font" Target="fonts/font5.fntdata"/><Relationship Id="rId8" Type="http://schemas.openxmlformats.org/officeDocument/2006/relationships/slide" Target="slides/slide6.xml"/><Relationship Id="rId5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91A40D-4655-4E1F-A02D-B95CF69F3553}" type="datetimeFigureOut">
              <a:rPr lang="ko-KR" altLang="en-US" smtClean="0"/>
              <a:pPr/>
              <a:t>2018-10-25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A60AA0-7007-4B96-A904-87A98B77606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27321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85D76D-8695-46DC-A6E5-38F15B5335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4E961FC-2CFB-4DFA-B1F3-EA1A5DEE45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A86A934-623F-476D-993A-6BED3D32F6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C3972-4124-4274-B356-C42351EFD80F}" type="datetime1">
              <a:rPr lang="ko-KR" altLang="en-US" smtClean="0"/>
              <a:pPr/>
              <a:t>2018-10-25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CB04E73-406B-495F-AAF6-CE71E9B2BC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4A8F4CC-2AB5-48A9-B638-9F96D2201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F4CC4-2B3E-4E1B-94CB-8D7F69C16FA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95332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12F221-F632-4846-84B5-920494BE4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E9699E3-0AE1-4ED0-9B0E-C28686F63F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3467FB4-4E41-4617-9C3D-ABEDB0A496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FD30C7-282E-47EE-B6AC-557BE2921A54}" type="datetime1">
              <a:rPr lang="ko-KR" altLang="en-US" smtClean="0"/>
              <a:pPr/>
              <a:t>2018-10-25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E966994-2D56-41DD-BE9D-4F469E7F32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FC5140D-2EE0-464B-AA4D-27B5EABCCE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F4CC4-2B3E-4E1B-94CB-8D7F69C16FA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58067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128D8D2-497F-4FBB-8368-DB9A920C6BA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4881C6F-51E2-45D2-BE49-63C8B880F4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DA9B148-F8D7-4897-A53C-80864A7E5D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5E8A71-13EE-416B-82DB-DDD643AFF4B1}" type="datetime1">
              <a:rPr lang="ko-KR" altLang="en-US" smtClean="0"/>
              <a:pPr/>
              <a:t>2018-10-25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286B384-C883-444E-B310-60A533C7FF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B088F-FFA9-4822-A76C-74687ED6E4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F4CC4-2B3E-4E1B-94CB-8D7F69C16FA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69612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997595-3120-4338-807F-532BD55C5A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AE4A63D-6767-468C-A487-74C0897F1A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BC09F6C-0A0A-4520-8D79-42CD427D96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FBD92-FFA2-48CA-B79B-D21C157D2CDD}" type="datetime1">
              <a:rPr lang="ko-KR" altLang="en-US" smtClean="0"/>
              <a:pPr/>
              <a:t>2018-10-25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E373016-E1A9-404A-9E34-D046DF9A6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F964C38-D188-42F6-ADDC-29D4A0B06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9C2FE-C1EE-453A-936B-9599DE80551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37131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1B8195-9089-4440-9CD2-1426AD468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9C02AD-9F27-4475-9AEF-D75751FCB0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7BF1577-24DB-4171-9A39-85154CA5E5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8392EA-4EA4-4DE5-8929-5C847AD4023F}" type="datetime1">
              <a:rPr lang="ko-KR" altLang="en-US" smtClean="0"/>
              <a:pPr/>
              <a:t>2018-10-25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2AFE69E-64F6-4146-B5B7-7BF945832D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45970A7-45BC-4642-AD96-138DFF26D4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9C2FE-C1EE-453A-936B-9599DE80551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533792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8091F0-C404-46F5-9C09-97AA03F5F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BB09B1E-FD4C-4CA0-A4CF-5F550BC43D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E89380D-E2C2-48DC-B6CE-7B93826B4A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82435-948E-4CD6-8502-7B85C5E542FD}" type="datetime1">
              <a:rPr lang="ko-KR" altLang="en-US" smtClean="0"/>
              <a:pPr/>
              <a:t>2018-10-25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0317466-5A8E-443B-ACDA-7608025494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6BA8E49-BBBF-4A3E-A3C0-D28C23546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9C2FE-C1EE-453A-936B-9599DE80551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10042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4A3F1B-7D96-40F0-82FE-FF693C15A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9C7AE5D-1E48-43E0-8B38-DF65E5FBA5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AF88DA1-B333-4458-A934-FB25645ADE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E22C5F7-ACC4-4A46-AA2F-1BADAF2016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E69BD-87B3-430E-8D62-EA057557B15C}" type="datetime1">
              <a:rPr lang="ko-KR" altLang="en-US" smtClean="0"/>
              <a:pPr/>
              <a:t>2018-10-25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AE2CC0E-5950-40ED-BBCE-39261BF147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2C851BB-F13C-4274-8990-9F1E3E067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9C2FE-C1EE-453A-936B-9599DE80551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72905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909665-A40A-493D-B970-93C20B001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C3B2000-5508-47F6-A737-39CE89A06E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A66DC5A-E7BA-4E03-91FD-43032C4760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9D400F0-B3D0-4493-9FEF-CE25AE7A41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91F0AE2-877D-4CF5-BFA5-94BA0350328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38B7E48-ABA1-469D-B7E4-47D8F924B4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96F461-B4BC-494C-AC49-EE15197B6E3A}" type="datetime1">
              <a:rPr lang="ko-KR" altLang="en-US" smtClean="0"/>
              <a:pPr/>
              <a:t>2018-10-25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3BD80E5-AD60-441E-89A2-7F0FFF569E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BCEF4EB-65C0-4D98-917B-625E3FC499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9C2FE-C1EE-453A-936B-9599DE80551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56557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0CBEF1-6213-4B91-9A8F-497DA57CB3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76B54F0-9070-4DC8-84CE-316073769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0F697-949F-44E9-9887-DD6D6687C3C7}" type="datetime1">
              <a:rPr lang="ko-KR" altLang="en-US" smtClean="0"/>
              <a:pPr/>
              <a:t>2018-10-25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EA07B07-66B3-4ABA-BC6F-FA713BE378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BC07A98-5CE7-42E7-9F9F-D4F9F46CC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9C2FE-C1EE-453A-936B-9599DE80551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48350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1465A0F-D0D0-47A0-A9E5-B59086B515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B8863-EF1A-471F-8ADB-185B062B38BB}" type="datetime1">
              <a:rPr lang="ko-KR" altLang="en-US" smtClean="0"/>
              <a:pPr/>
              <a:t>2018-10-25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A74C57A-7D37-44C4-836A-E2C2BF349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C51AE9C-0804-4376-B28E-BF08F9D4B5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9C2FE-C1EE-453A-936B-9599DE80551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643889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64ABCE-998D-444D-997B-521FAC2A6F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71BB04D-18FF-41DE-89E5-B3213A1CFB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3BF13AF-BFEA-4795-A993-A855278797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E7F4358-C61A-4B40-8184-E92F25025F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8576B-D425-4108-95FC-09825F65F54C}" type="datetime1">
              <a:rPr lang="ko-KR" altLang="en-US" smtClean="0"/>
              <a:pPr/>
              <a:t>2018-10-25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F4A89E6-C9AF-4149-B649-AA42A245BF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5F1051F-F350-47F4-9F0E-56984B64A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9C2FE-C1EE-453A-936B-9599DE80551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76749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D3CE1E-05E9-4769-8957-0ED7D9CF6D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645160"/>
            <a:ext cx="11826240" cy="816928"/>
          </a:xfrm>
        </p:spPr>
        <p:txBody>
          <a:bodyPr>
            <a:normAutofit/>
          </a:bodyPr>
          <a:lstStyle>
            <a:lvl1pPr>
              <a:defRPr sz="32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9795422-D26E-4B74-BBC6-1395A30A27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1160" y="1548917"/>
            <a:ext cx="11343640" cy="440690"/>
          </a:xfrm>
        </p:spPr>
        <p:txBody>
          <a:bodyPr>
            <a:noAutofit/>
          </a:bodyPr>
          <a:lstStyle>
            <a:lvl1pPr marL="228600" indent="-228600">
              <a:buFont typeface="Wingdings" panose="05000000000000000000" pitchFamily="2" charset="2"/>
              <a:buChar char="§"/>
              <a:defRPr sz="2000"/>
            </a:lvl1pPr>
            <a:lvl2pPr marL="685800" indent="-228600">
              <a:buFont typeface="Wingdings" panose="05000000000000000000" pitchFamily="2" charset="2"/>
              <a:buChar char="§"/>
              <a:defRPr sz="2000"/>
            </a:lvl2pPr>
            <a:lvl3pPr marL="1143000" indent="-228600">
              <a:buFont typeface="Wingdings" panose="05000000000000000000" pitchFamily="2" charset="2"/>
              <a:buChar char="§"/>
              <a:defRPr sz="2000"/>
            </a:lvl3pPr>
            <a:lvl4pPr marL="1600200" indent="-228600">
              <a:buFont typeface="Wingdings" panose="05000000000000000000" pitchFamily="2" charset="2"/>
              <a:buChar char="§"/>
              <a:defRPr sz="2000"/>
            </a:lvl4pPr>
            <a:lvl5pPr marL="2057400" indent="-228600">
              <a:buFont typeface="Wingdings" panose="05000000000000000000" pitchFamily="2" charset="2"/>
              <a:buChar char="§"/>
              <a:defRPr sz="2000"/>
            </a:lvl5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1DE5816-5F6D-490A-AF75-D08D8DF2EB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696B0-39B1-4029-87EC-BC27B8BCA103}" type="datetime1">
              <a:rPr lang="ko-KR" altLang="en-US" smtClean="0"/>
              <a:pPr/>
              <a:t>2018-10-25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22407D1-83C4-41F0-BB46-A10C0CFB34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D0C62C5-3B0E-40D8-8519-1A069C158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F4CC4-2B3E-4E1B-94CB-8D7F69C16FA1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97751F5-0157-424A-9404-126F154ED32A}"/>
              </a:ext>
            </a:extLst>
          </p:cNvPr>
          <p:cNvSpPr/>
          <p:nvPr userDrawn="1"/>
        </p:nvSpPr>
        <p:spPr>
          <a:xfrm>
            <a:off x="0" y="0"/>
            <a:ext cx="12192000" cy="228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825438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9D6AD0-CF10-4ED7-B48F-82C18250D9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4842190-31A3-4801-9AB3-8F0674E8E47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A36F6D4-B3FD-4A83-88DC-EA1DFFBAA7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AB3B3E3-08DC-4715-B764-29D01793D7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3E052-10ED-4EF3-9AF0-8A23D791A4B0}" type="datetime1">
              <a:rPr lang="ko-KR" altLang="en-US" smtClean="0"/>
              <a:pPr/>
              <a:t>2018-10-25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2517780-CC26-41B2-9278-9D38F23217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6A67AFA-B238-43B3-A16A-CC2C38C531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9C2FE-C1EE-453A-936B-9599DE80551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131457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50391A-EBB5-4DBC-98AA-0941B00A9D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8E5C89B-8B54-45DC-8CA3-56D22C1E63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D244D56-A75F-48C0-90B3-97ABC8CE60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EC24D-C60E-4939-97AB-F54A52A07F9A}" type="datetime1">
              <a:rPr lang="ko-KR" altLang="en-US" smtClean="0"/>
              <a:pPr/>
              <a:t>2018-10-25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6140ADD-AEBB-40B0-AF5C-7C0764E532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97C6CB8-6A3C-4272-B92E-6938CD7A6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9C2FE-C1EE-453A-936B-9599DE80551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994310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DDBBE83-4C40-438E-B482-C401F426C1F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B8E1D62-9B95-4E1F-9959-4C097603F3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323058F-9375-4A80-B79B-7FFE98DF57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7B572-4D07-4F5F-B92A-C928878B5D53}" type="datetime1">
              <a:rPr lang="ko-KR" altLang="en-US" smtClean="0"/>
              <a:pPr/>
              <a:t>2018-10-25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3138DBF-DFBF-40C2-ACB0-5ECC70DFD4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612BDBD-461C-4833-8B49-FACF9A1F4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9C2FE-C1EE-453A-936B-9599DE80551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50095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9921F4-5CAF-4032-BAAF-E627F6E5AA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CDBA8D3-205F-47D0-9638-4D842419F8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564EEBA-E608-42C2-8D6C-7E8CA12CF9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E85625-3AD2-4B47-8DA4-CA4D6068F015}" type="datetime1">
              <a:rPr lang="ko-KR" altLang="en-US" smtClean="0"/>
              <a:pPr/>
              <a:t>2018-10-25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1ED2CB3-37CC-4C1E-804C-5B20F72A5D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58FF386-80AB-46BE-8B1A-81BD1B897F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F4CC4-2B3E-4E1B-94CB-8D7F69C16FA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89416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F03119-5E14-44EE-8D0B-FACB26C7CF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6F31D6-0EBA-413F-A6C4-E6B979C31E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A008978-1110-4637-AB81-D2E776CEF2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7DC2DBF-6180-431D-93CC-F40C9E1AEB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94BE5-3619-4FC7-8485-1249DC9CC6CE}" type="datetime1">
              <a:rPr lang="ko-KR" altLang="en-US" smtClean="0"/>
              <a:pPr/>
              <a:t>2018-10-25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AD555DC-CBCA-461E-A049-5587A0CD42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341AAF4-4A02-495F-8D52-6A7B22B31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F4CC4-2B3E-4E1B-94CB-8D7F69C16FA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69712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6D6F06-CA6E-4712-A4F5-FE145DE0A5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4C475A3-11DF-4F07-BC0C-75AB858528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DC2BC18-A53D-4AD3-BEA4-62B9B14E95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60ED935-4F08-462C-BD5D-3CA04C691B3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449021B-4D13-4451-97E6-2F9D2BDEFC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DB5A7B9-9CC8-492A-8BA2-CE3E9D0383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9B34B-4422-4291-9295-54FEC6FD40BB}" type="datetime1">
              <a:rPr lang="ko-KR" altLang="en-US" smtClean="0"/>
              <a:pPr/>
              <a:t>2018-10-25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ADB0D13-BA39-4889-A164-7870770E2C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AABB220-7255-4CCB-A7C2-50FF75D79F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F4CC4-2B3E-4E1B-94CB-8D7F69C16FA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85493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F08F33-BA48-47A2-9BA7-DE1D72C3B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F9BB9BD-AB47-4D50-B9D1-63DB648A63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DEFBAB-3FF1-4EB4-AE5A-D92A0472FE07}" type="datetime1">
              <a:rPr lang="ko-KR" altLang="en-US" smtClean="0"/>
              <a:pPr/>
              <a:t>2018-10-25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830050C-63D4-4BEA-90E4-9F30319382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5F19D63-78A1-477A-BEBD-35134566A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F4CC4-2B3E-4E1B-94CB-8D7F69C16FA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32555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D3E7001-574E-44AD-8033-12FDFA8517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4FF2A-AB76-4F63-800E-06D48147B639}" type="datetime1">
              <a:rPr lang="ko-KR" altLang="en-US" smtClean="0"/>
              <a:pPr/>
              <a:t>2018-10-25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6E7A74E-B926-4AE0-8D1B-55DAE5283F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95A5DC-44AE-4C0A-8030-20A00FB8B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F4CC4-2B3E-4E1B-94CB-8D7F69C16FA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16588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C6DD4A-24E3-4700-B55E-C5ECB19A0E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E7101B6-004B-4801-9BEA-B33A66247D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E7A81B1-EDAE-491D-8F40-68E5435B32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5961C5D-95F1-4C44-A4DD-46C4FA4346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F7B8C-EB64-42FB-82C8-890FA2DB0A01}" type="datetime1">
              <a:rPr lang="ko-KR" altLang="en-US" smtClean="0"/>
              <a:pPr/>
              <a:t>2018-10-25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74BB241-8BB3-45F7-9B6A-1D501AAB45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7FDAA98-5E5F-4370-A56C-31D3332F79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F4CC4-2B3E-4E1B-94CB-8D7F69C16FA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73830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3620B5-4860-4D9E-B747-8AD5F2B2C2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1B663A7-CB52-4945-8D62-6ABB9C323CB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A5DA4DF-1FBD-4805-BC30-A1F59CB66E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B36104D-C0AD-4536-9FD6-F825738474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3F8C7-929E-4C5C-A83A-28878FFB90DE}" type="datetime1">
              <a:rPr lang="ko-KR" altLang="en-US" smtClean="0"/>
              <a:pPr/>
              <a:t>2018-10-25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6A9E375-A032-4D46-A891-742BACB38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FC44143-9621-44C6-8E23-273B4997E9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F4CC4-2B3E-4E1B-94CB-8D7F69C16FA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55875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02F2A3A-DE20-47FB-92E5-4F86C7AA17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35962B5-AF21-4264-96A3-8A0BFDED00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0E24423-8331-484E-94D5-1CC8AFB9A7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3FE14B-76AE-48DF-B539-7CC1CA3C4294}" type="datetime1">
              <a:rPr lang="ko-KR" altLang="en-US" smtClean="0"/>
              <a:pPr/>
              <a:t>2018-10-25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7A60B97-A55D-483A-8B59-2F7B1D8AE3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490A54-467B-4B20-9888-4D9DD5D6E1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CF4CC4-2B3E-4E1B-94CB-8D7F69C16FA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7946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4DCB6A7-7159-42BB-9402-850FA4FCD2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4D884BB-A93A-4538-B6FF-0A47474D42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7E68949-CCF5-4737-B4FD-7093D568EA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329A7C-7E0F-4D7D-AF10-388188400D5C}" type="datetime1">
              <a:rPr lang="ko-KR" altLang="en-US" smtClean="0"/>
              <a:pPr/>
              <a:t>2018-10-25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0507D9C-DD93-421A-AB34-4A6FAB2076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B932212-8C23-4154-945C-EE6E93BA8C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69C2FE-C1EE-453A-936B-9599DE80551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90817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jpeg"/><Relationship Id="rId9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CDF9FE7-1989-411C-80C7-9CF080E9AC1D}"/>
              </a:ext>
            </a:extLst>
          </p:cNvPr>
          <p:cNvSpPr/>
          <p:nvPr/>
        </p:nvSpPr>
        <p:spPr>
          <a:xfrm>
            <a:off x="0" y="1864311"/>
            <a:ext cx="12192000" cy="2068497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1789EF-DF0C-45D5-9516-0C60435338F3}"/>
              </a:ext>
            </a:extLst>
          </p:cNvPr>
          <p:cNvSpPr txBox="1"/>
          <p:nvPr/>
        </p:nvSpPr>
        <p:spPr>
          <a:xfrm>
            <a:off x="0" y="1864312"/>
            <a:ext cx="12192000" cy="2068496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ko-KR" altLang="en-US" sz="4800" smtClean="0">
                <a:solidFill>
                  <a:schemeClr val="bg1"/>
                </a:solidFill>
                <a:latin typeface="나눔스퀘어라운드 Bold" pitchFamily="50" charset="-127"/>
                <a:ea typeface="나눔스퀘어라운드 Bold" pitchFamily="50" charset="-127"/>
              </a:rPr>
              <a:t>미니 </a:t>
            </a:r>
            <a:r>
              <a:rPr lang="ko-KR" altLang="en-US" sz="4800" dirty="0" smtClean="0">
                <a:solidFill>
                  <a:schemeClr val="bg1"/>
                </a:solidFill>
                <a:latin typeface="나눔스퀘어라운드 Bold" pitchFamily="50" charset="-127"/>
                <a:ea typeface="나눔스퀘어라운드 Bold" pitchFamily="50" charset="-127"/>
              </a:rPr>
              <a:t>프로젝트</a:t>
            </a:r>
            <a:endParaRPr lang="en-US" altLang="ko-KR" sz="4800" dirty="0" smtClean="0">
              <a:solidFill>
                <a:schemeClr val="bg1"/>
              </a:solidFill>
              <a:latin typeface="나눔스퀘어라운드 Bold" pitchFamily="50" charset="-127"/>
              <a:ea typeface="나눔스퀘어라운드 Bold" pitchFamily="50" charset="-127"/>
            </a:endParaRPr>
          </a:p>
          <a:p>
            <a:pPr algn="ctr"/>
            <a:r>
              <a:rPr lang="ko-KR" altLang="en-US" sz="4800" smtClean="0">
                <a:solidFill>
                  <a:schemeClr val="bg1"/>
                </a:solidFill>
                <a:latin typeface="나눔스퀘어라운드 Bold" pitchFamily="50" charset="-127"/>
                <a:ea typeface="나눔스퀘어라운드 Bold" pitchFamily="50" charset="-127"/>
              </a:rPr>
              <a:t>결과 </a:t>
            </a:r>
            <a:r>
              <a:rPr lang="ko-KR" altLang="en-US" sz="4800" dirty="0" smtClean="0">
                <a:solidFill>
                  <a:schemeClr val="bg1"/>
                </a:solidFill>
                <a:latin typeface="나눔스퀘어라운드 Bold" pitchFamily="50" charset="-127"/>
                <a:ea typeface="나눔스퀘어라운드 Bold" pitchFamily="50" charset="-127"/>
              </a:rPr>
              <a:t>보고</a:t>
            </a:r>
            <a:endParaRPr lang="en-US" altLang="ko-KR" sz="4800" dirty="0">
              <a:solidFill>
                <a:schemeClr val="bg1"/>
              </a:solidFill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4BB768D-68C6-4066-9CD8-303A0390B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F4CC4-2B3E-4E1B-94CB-8D7F69C16FA1}" type="slidenum">
              <a:rPr lang="ko-KR" altLang="en-US" smtClean="0">
                <a:latin typeface="나눔스퀘어라운드 Bold" pitchFamily="50" charset="-127"/>
                <a:ea typeface="나눔스퀘어라운드 Bold" pitchFamily="50" charset="-127"/>
              </a:rPr>
              <a:pPr/>
              <a:t>1</a:t>
            </a:fld>
            <a:endParaRPr lang="ko-KR" altLang="en-US"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32CA49-762F-4A6C-A009-14360549F54E}"/>
              </a:ext>
            </a:extLst>
          </p:cNvPr>
          <p:cNvSpPr txBox="1"/>
          <p:nvPr/>
        </p:nvSpPr>
        <p:spPr>
          <a:xfrm>
            <a:off x="5137479" y="4601439"/>
            <a:ext cx="21435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2018</a:t>
            </a:r>
            <a:r>
              <a:rPr lang="en-US" altLang="ko-KR" sz="20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. XX. XX(</a:t>
            </a:r>
            <a:r>
              <a:rPr lang="ko-KR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금</a:t>
            </a:r>
            <a:r>
              <a:rPr lang="en-US" altLang="ko-KR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32CA49-762F-4A6C-A009-14360549F54E}"/>
              </a:ext>
            </a:extLst>
          </p:cNvPr>
          <p:cNvSpPr txBox="1"/>
          <p:nvPr/>
        </p:nvSpPr>
        <p:spPr>
          <a:xfrm>
            <a:off x="5454747" y="5058639"/>
            <a:ext cx="150233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smtClean="0">
                <a:solidFill>
                  <a:schemeClr val="accent5">
                    <a:lumMod val="75000"/>
                  </a:schemeClr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XX</a:t>
            </a:r>
            <a:r>
              <a:rPr lang="ko-KR" altLang="en-US" sz="4400" b="1" smtClean="0">
                <a:solidFill>
                  <a:schemeClr val="accent5">
                    <a:lumMod val="75000"/>
                  </a:schemeClr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조</a:t>
            </a:r>
            <a:endParaRPr lang="en-US" altLang="ko-KR" sz="4400" b="1" dirty="0" smtClean="0">
              <a:solidFill>
                <a:schemeClr val="accent5">
                  <a:lumMod val="75000"/>
                </a:schemeClr>
              </a:solidFill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24511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96DD8B-4E3C-4AB8-92FE-C48FEB9FF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502285"/>
            <a:ext cx="11826240" cy="816928"/>
          </a:xfrm>
        </p:spPr>
        <p:txBody>
          <a:bodyPr/>
          <a:lstStyle/>
          <a:p>
            <a:r>
              <a:rPr lang="en-US" altLang="ko-KR" dirty="0" smtClean="0">
                <a:latin typeface="나눔스퀘어라운드 ExtraBold" pitchFamily="50" charset="-127"/>
                <a:ea typeface="나눔스퀘어라운드 ExtraBold" pitchFamily="50" charset="-127"/>
              </a:rPr>
              <a:t>2. </a:t>
            </a:r>
            <a:r>
              <a:rPr lang="ko-KR" altLang="en-US" dirty="0" smtClean="0">
                <a:latin typeface="나눔스퀘어라운드 ExtraBold" pitchFamily="50" charset="-127"/>
                <a:ea typeface="나눔스퀘어라운드 ExtraBold" pitchFamily="50" charset="-127"/>
              </a:rPr>
              <a:t>데이터 구성도</a:t>
            </a:r>
            <a:endParaRPr lang="ko-KR" altLang="en-US" dirty="0"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6B02F37-9C1C-4BD3-892B-CDF3E8FF9D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F4CC4-2B3E-4E1B-94CB-8D7F69C16FA1}" type="slidenum">
              <a:rPr lang="ko-KR" altLang="en-US" smtClean="0">
                <a:latin typeface="나눔스퀘어라운드 Bold" pitchFamily="50" charset="-127"/>
                <a:ea typeface="나눔스퀘어라운드 Bold" pitchFamily="50" charset="-127"/>
              </a:rPr>
              <a:pPr/>
              <a:t>10</a:t>
            </a:fld>
            <a:endParaRPr lang="ko-KR" altLang="en-US" dirty="0"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0321501" y="309626"/>
            <a:ext cx="176843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r>
              <a:rPr lang="en-US" altLang="ko-KR" dirty="0" smtClean="0">
                <a:solidFill>
                  <a:srgbClr val="0070C0"/>
                </a:solidFill>
                <a:latin typeface="나눔스퀘어 Bold" pitchFamily="50" charset="-127"/>
                <a:ea typeface="나눔스퀘어 Bold" pitchFamily="50" charset="-127"/>
              </a:rPr>
              <a:t>2</a:t>
            </a:r>
            <a:r>
              <a:rPr lang="en-US" altLang="ko-KR" smtClean="0">
                <a:solidFill>
                  <a:srgbClr val="0070C0"/>
                </a:solidFill>
                <a:latin typeface="나눔스퀘어 Bold" pitchFamily="50" charset="-127"/>
                <a:ea typeface="나눔스퀘어 Bold" pitchFamily="50" charset="-127"/>
              </a:rPr>
              <a:t>. </a:t>
            </a:r>
            <a:r>
              <a:rPr lang="ko-KR" altLang="en-US" dirty="0" smtClean="0">
                <a:solidFill>
                  <a:srgbClr val="0070C0"/>
                </a:solidFill>
                <a:latin typeface="나눔스퀘어 Bold" pitchFamily="50" charset="-127"/>
                <a:ea typeface="나눔스퀘어 Bold" pitchFamily="50" charset="-127"/>
              </a:rPr>
              <a:t>서비스 구성도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19" name="내용 개체 틀 2">
            <a:extLst>
              <a:ext uri="{FF2B5EF4-FFF2-40B4-BE49-F238E27FC236}">
                <a16:creationId xmlns:a16="http://schemas.microsoft.com/office/drawing/2014/main" id="{71E168F5-E576-48AE-AAB2-9CBE85D3B6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1160" y="1390650"/>
            <a:ext cx="11343640" cy="593090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 smtClean="0">
                <a:latin typeface="나눔스퀘어라운드 Bold" pitchFamily="50" charset="-127"/>
                <a:ea typeface="나눔스퀘어라운드 Bold" pitchFamily="50" charset="-127"/>
              </a:rPr>
              <a:t>분석모형 구현에 필요한 </a:t>
            </a:r>
            <a:r>
              <a:rPr lang="ko-KR" altLang="en-US" dirty="0" err="1" smtClean="0">
                <a:solidFill>
                  <a:srgbClr val="0070C0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인바운드</a:t>
            </a:r>
            <a:r>
              <a:rPr lang="ko-KR" altLang="en-US" dirty="0" smtClean="0">
                <a:solidFill>
                  <a:srgbClr val="0070C0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 데이터</a:t>
            </a:r>
            <a:r>
              <a:rPr lang="ko-KR" altLang="en-US" dirty="0" smtClean="0">
                <a:latin typeface="나눔스퀘어라운드 Bold" pitchFamily="50" charset="-127"/>
                <a:ea typeface="나눔스퀘어라운드 Bold" pitchFamily="50" charset="-127"/>
              </a:rPr>
              <a:t>와 분석모형을 통해 산출되는 </a:t>
            </a:r>
            <a:r>
              <a:rPr lang="ko-KR" altLang="en-US" dirty="0" smtClean="0">
                <a:solidFill>
                  <a:srgbClr val="0070C0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아웃바운드 데이터 </a:t>
            </a:r>
            <a:r>
              <a:rPr lang="ko-KR" altLang="en-US" dirty="0" smtClean="0">
                <a:latin typeface="나눔스퀘어라운드 Bold" pitchFamily="50" charset="-127"/>
                <a:ea typeface="나눔스퀘어라운드 Bold" pitchFamily="50" charset="-127"/>
              </a:rPr>
              <a:t>상세 내역 정의</a:t>
            </a:r>
            <a:endParaRPr lang="ko-KR" altLang="en-US" dirty="0"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523856BC-685F-48A9-8EE2-06DBCC54D51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33399" y="2448492"/>
          <a:ext cx="10553701" cy="17572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6744">
                  <a:extLst>
                    <a:ext uri="{9D8B030D-6E8A-4147-A177-3AD203B41FA5}">
                      <a16:colId xmlns:a16="http://schemas.microsoft.com/office/drawing/2014/main" val="1476726495"/>
                    </a:ext>
                  </a:extLst>
                </a:gridCol>
                <a:gridCol w="1045442">
                  <a:extLst>
                    <a:ext uri="{9D8B030D-6E8A-4147-A177-3AD203B41FA5}">
                      <a16:colId xmlns:a16="http://schemas.microsoft.com/office/drawing/2014/main" val="369788168"/>
                    </a:ext>
                  </a:extLst>
                </a:gridCol>
                <a:gridCol w="1205015">
                  <a:extLst>
                    <a:ext uri="{9D8B030D-6E8A-4147-A177-3AD203B41FA5}">
                      <a16:colId xmlns:a16="http://schemas.microsoft.com/office/drawing/2014/main" val="1520376482"/>
                    </a:ext>
                  </a:extLst>
                </a:gridCol>
                <a:gridCol w="1079500">
                  <a:extLst>
                    <a:ext uri="{9D8B030D-6E8A-4147-A177-3AD203B41FA5}">
                      <a16:colId xmlns:a16="http://schemas.microsoft.com/office/drawing/2014/main" val="4271703009"/>
                    </a:ext>
                  </a:extLst>
                </a:gridCol>
                <a:gridCol w="911551">
                  <a:extLst>
                    <a:ext uri="{9D8B030D-6E8A-4147-A177-3AD203B41FA5}">
                      <a16:colId xmlns:a16="http://schemas.microsoft.com/office/drawing/2014/main" val="1754314649"/>
                    </a:ext>
                  </a:extLst>
                </a:gridCol>
                <a:gridCol w="955349">
                  <a:extLst>
                    <a:ext uri="{9D8B030D-6E8A-4147-A177-3AD203B41FA5}">
                      <a16:colId xmlns:a16="http://schemas.microsoft.com/office/drawing/2014/main" val="3078071359"/>
                    </a:ext>
                  </a:extLst>
                </a:gridCol>
                <a:gridCol w="1092200">
                  <a:extLst>
                    <a:ext uri="{9D8B030D-6E8A-4147-A177-3AD203B41FA5}">
                      <a16:colId xmlns:a16="http://schemas.microsoft.com/office/drawing/2014/main" val="2406828818"/>
                    </a:ext>
                  </a:extLst>
                </a:gridCol>
                <a:gridCol w="1832104">
                  <a:extLst>
                    <a:ext uri="{9D8B030D-6E8A-4147-A177-3AD203B41FA5}">
                      <a16:colId xmlns:a16="http://schemas.microsoft.com/office/drawing/2014/main" val="145546049"/>
                    </a:ext>
                  </a:extLst>
                </a:gridCol>
                <a:gridCol w="168579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2887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순서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식별자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대상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시스템명</a:t>
                      </a:r>
                      <a:endParaRPr lang="en-US" altLang="ko-KR" sz="13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저장타입</a:t>
                      </a:r>
                      <a:endParaRPr lang="en-US" altLang="ko-KR" sz="13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크기</a:t>
                      </a:r>
                      <a:endParaRPr lang="en-US" altLang="ko-KR" sz="13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획득주기</a:t>
                      </a:r>
                      <a:endParaRPr lang="en-US" altLang="ko-KR" sz="13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컬럼</a:t>
                      </a:r>
                      <a:endParaRPr lang="en-US" altLang="ko-KR" sz="13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 smtClean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비고</a:t>
                      </a:r>
                      <a:endParaRPr lang="en-US" altLang="ko-KR" sz="13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3457658"/>
                  </a:ext>
                </a:extLst>
              </a:tr>
              <a:tr h="4864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1</a:t>
                      </a:r>
                      <a:endParaRPr lang="ko-KR" altLang="en-US" sz="13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IB-001</a:t>
                      </a:r>
                      <a:endParaRPr lang="ko-KR" altLang="en-US" sz="13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 smtClean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판매량 실적</a:t>
                      </a:r>
                      <a:endParaRPr lang="ko-KR" altLang="en-US" sz="13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 </a:t>
                      </a:r>
                      <a:r>
                        <a:rPr lang="ko-KR" altLang="en-US" sz="1300" dirty="0" smtClean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판매실적</a:t>
                      </a:r>
                      <a:endParaRPr lang="en-US" altLang="ko-KR" sz="1300" dirty="0" smtClean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  <a:p>
                      <a:pPr algn="ctr" latinLnBrk="1"/>
                      <a:r>
                        <a:rPr lang="ko-KR" altLang="en-US" sz="1300" dirty="0" smtClean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시스템</a:t>
                      </a:r>
                      <a:endParaRPr lang="ko-KR" altLang="en-US" sz="13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RDB</a:t>
                      </a:r>
                      <a:endParaRPr lang="ko-KR" altLang="en-US" sz="13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1G</a:t>
                      </a:r>
                      <a:endParaRPr lang="ko-KR" altLang="en-US" sz="13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매주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 smtClean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지역별</a:t>
                      </a:r>
                      <a:r>
                        <a:rPr lang="en-US" altLang="ko-KR" sz="1300" dirty="0" smtClean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/</a:t>
                      </a:r>
                      <a:r>
                        <a:rPr lang="ko-KR" altLang="en-US" sz="1300" baseline="0" dirty="0" smtClean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제품별</a:t>
                      </a:r>
                      <a:r>
                        <a:rPr lang="en-US" altLang="ko-KR" sz="1300" baseline="0" dirty="0" smtClean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/</a:t>
                      </a:r>
                      <a:r>
                        <a:rPr lang="ko-KR" altLang="en-US" sz="1300" baseline="0" dirty="0" err="1" smtClean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아이템별</a:t>
                      </a:r>
                      <a:r>
                        <a:rPr lang="ko-KR" altLang="en-US" sz="1300" baseline="0" dirty="0" smtClean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 판매실적</a:t>
                      </a:r>
                      <a:endParaRPr lang="ko-KR" altLang="en-US" sz="13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 smtClean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계절성</a:t>
                      </a:r>
                      <a:r>
                        <a:rPr lang="ko-KR" altLang="en-US" sz="1300" baseline="0" dirty="0" smtClean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 지수 산출 모형</a:t>
                      </a:r>
                      <a:endParaRPr lang="ko-KR" altLang="en-US" sz="13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6100632"/>
                  </a:ext>
                </a:extLst>
              </a:tr>
              <a:tr h="4900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2</a:t>
                      </a:r>
                      <a:endParaRPr lang="ko-KR" altLang="en-US" sz="13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IB-002</a:t>
                      </a:r>
                      <a:endParaRPr lang="ko-KR" altLang="en-US" sz="13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 smtClean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프로모션 정보</a:t>
                      </a:r>
                      <a:endParaRPr lang="ko-KR" altLang="en-US" sz="13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 smtClean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마케팅정보</a:t>
                      </a:r>
                      <a:endParaRPr lang="en-US" altLang="ko-KR" sz="1300" dirty="0" smtClean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  <a:p>
                      <a:pPr algn="ctr" latinLnBrk="1"/>
                      <a:r>
                        <a:rPr lang="ko-KR" altLang="en-US" sz="1300" dirty="0" smtClean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시스템</a:t>
                      </a:r>
                      <a:endParaRPr lang="ko-KR" altLang="en-US" sz="13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RDB</a:t>
                      </a:r>
                      <a:endParaRPr lang="ko-KR" altLang="en-US" sz="13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0.5G</a:t>
                      </a:r>
                      <a:endParaRPr lang="ko-KR" altLang="en-US" sz="13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 smtClean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매주</a:t>
                      </a:r>
                      <a:endParaRPr lang="ko-KR" altLang="en-US" sz="13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 smtClean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프로모션 여부</a:t>
                      </a:r>
                      <a:r>
                        <a:rPr lang="en-US" altLang="ko-KR" sz="1300" dirty="0" smtClean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,</a:t>
                      </a:r>
                    </a:p>
                    <a:p>
                      <a:pPr algn="ctr" latinLnBrk="1"/>
                      <a:r>
                        <a:rPr lang="ko-KR" altLang="en-US" sz="1300" dirty="0" smtClean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프로모션 기간 </a:t>
                      </a:r>
                      <a:r>
                        <a:rPr lang="en-US" altLang="ko-KR" sz="1300" dirty="0" smtClean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/ </a:t>
                      </a:r>
                      <a:r>
                        <a:rPr lang="ko-KR" altLang="en-US" sz="1300" dirty="0" smtClean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규모</a:t>
                      </a:r>
                      <a:endParaRPr lang="ko-KR" altLang="en-US" sz="13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 smtClean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수요 예측 모형</a:t>
                      </a:r>
                      <a:r>
                        <a:rPr lang="en-US" altLang="ko-KR" sz="1300" dirty="0" smtClean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,</a:t>
                      </a:r>
                    </a:p>
                    <a:p>
                      <a:pPr algn="ctr" latinLnBrk="1"/>
                      <a:r>
                        <a:rPr lang="ko-KR" altLang="en-US" sz="1300" dirty="0" err="1" smtClean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머신러닝</a:t>
                      </a:r>
                      <a:endParaRPr lang="ko-KR" altLang="en-US" sz="13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434810"/>
                  </a:ext>
                </a:extLst>
              </a:tr>
              <a:tr h="4900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3</a:t>
                      </a:r>
                      <a:endParaRPr lang="ko-KR" altLang="en-US" sz="13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IB-003</a:t>
                      </a:r>
                      <a:endParaRPr lang="ko-KR" altLang="en-US" sz="13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연휴정보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 smtClean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해외정보</a:t>
                      </a:r>
                      <a:endParaRPr lang="en-US" altLang="ko-KR" sz="1300" dirty="0" smtClean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  <a:p>
                      <a:pPr algn="ctr" latinLnBrk="1"/>
                      <a:r>
                        <a:rPr lang="ko-KR" altLang="en-US" sz="1300" dirty="0" smtClean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시스템</a:t>
                      </a:r>
                      <a:endParaRPr lang="ko-KR" altLang="en-US" sz="13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웹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0.5G</a:t>
                      </a:r>
                      <a:endParaRPr lang="ko-KR" altLang="en-US" sz="13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3</a:t>
                      </a:r>
                      <a:r>
                        <a:rPr lang="ko-KR" altLang="en-US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개월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 smtClean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국가별 공휴일</a:t>
                      </a:r>
                      <a:endParaRPr lang="ko-KR" altLang="en-US" sz="13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 smtClean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수요 예측 모형</a:t>
                      </a:r>
                      <a:r>
                        <a:rPr lang="en-US" altLang="ko-KR" sz="1300" dirty="0" smtClean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,</a:t>
                      </a:r>
                    </a:p>
                    <a:p>
                      <a:pPr algn="ctr" latinLnBrk="1"/>
                      <a:r>
                        <a:rPr lang="ko-KR" altLang="en-US" sz="1300" dirty="0" err="1" smtClean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머신러닝</a:t>
                      </a:r>
                      <a:endParaRPr lang="ko-KR" altLang="en-US" sz="13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5716230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43F595CC-F1B0-4272-BEED-AB2DCFFCC7BA}"/>
              </a:ext>
            </a:extLst>
          </p:cNvPr>
          <p:cNvSpPr txBox="1"/>
          <p:nvPr/>
        </p:nvSpPr>
        <p:spPr>
          <a:xfrm>
            <a:off x="520700" y="1958340"/>
            <a:ext cx="1024639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dirty="0" err="1" smtClean="0">
                <a:latin typeface="나눔스퀘어라운드 Bold" pitchFamily="50" charset="-127"/>
                <a:ea typeface="나눔스퀘어라운드 Bold" pitchFamily="50" charset="-127"/>
              </a:rPr>
              <a:t>인바운드</a:t>
            </a:r>
            <a:endParaRPr lang="ko-KR" altLang="en-US" dirty="0"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523856BC-685F-48A9-8EE2-06DBCC54D5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312608"/>
              </p:ext>
            </p:extLst>
          </p:nvPr>
        </p:nvGraphicFramePr>
        <p:xfrm>
          <a:off x="533399" y="4899592"/>
          <a:ext cx="10553701" cy="777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6744">
                  <a:extLst>
                    <a:ext uri="{9D8B030D-6E8A-4147-A177-3AD203B41FA5}">
                      <a16:colId xmlns:a16="http://schemas.microsoft.com/office/drawing/2014/main" val="1476726495"/>
                    </a:ext>
                  </a:extLst>
                </a:gridCol>
                <a:gridCol w="1045442">
                  <a:extLst>
                    <a:ext uri="{9D8B030D-6E8A-4147-A177-3AD203B41FA5}">
                      <a16:colId xmlns:a16="http://schemas.microsoft.com/office/drawing/2014/main" val="369788168"/>
                    </a:ext>
                  </a:extLst>
                </a:gridCol>
                <a:gridCol w="1205015">
                  <a:extLst>
                    <a:ext uri="{9D8B030D-6E8A-4147-A177-3AD203B41FA5}">
                      <a16:colId xmlns:a16="http://schemas.microsoft.com/office/drawing/2014/main" val="1520376482"/>
                    </a:ext>
                  </a:extLst>
                </a:gridCol>
                <a:gridCol w="1079500">
                  <a:extLst>
                    <a:ext uri="{9D8B030D-6E8A-4147-A177-3AD203B41FA5}">
                      <a16:colId xmlns:a16="http://schemas.microsoft.com/office/drawing/2014/main" val="4271703009"/>
                    </a:ext>
                  </a:extLst>
                </a:gridCol>
                <a:gridCol w="911551">
                  <a:extLst>
                    <a:ext uri="{9D8B030D-6E8A-4147-A177-3AD203B41FA5}">
                      <a16:colId xmlns:a16="http://schemas.microsoft.com/office/drawing/2014/main" val="1754314649"/>
                    </a:ext>
                  </a:extLst>
                </a:gridCol>
                <a:gridCol w="955349">
                  <a:extLst>
                    <a:ext uri="{9D8B030D-6E8A-4147-A177-3AD203B41FA5}">
                      <a16:colId xmlns:a16="http://schemas.microsoft.com/office/drawing/2014/main" val="3078071359"/>
                    </a:ext>
                  </a:extLst>
                </a:gridCol>
                <a:gridCol w="1092200">
                  <a:extLst>
                    <a:ext uri="{9D8B030D-6E8A-4147-A177-3AD203B41FA5}">
                      <a16:colId xmlns:a16="http://schemas.microsoft.com/office/drawing/2014/main" val="2406828818"/>
                    </a:ext>
                  </a:extLst>
                </a:gridCol>
                <a:gridCol w="1832104">
                  <a:extLst>
                    <a:ext uri="{9D8B030D-6E8A-4147-A177-3AD203B41FA5}">
                      <a16:colId xmlns:a16="http://schemas.microsoft.com/office/drawing/2014/main" val="145546049"/>
                    </a:ext>
                  </a:extLst>
                </a:gridCol>
                <a:gridCol w="168579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2887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순서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식별자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대상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시스템명</a:t>
                      </a:r>
                      <a:endParaRPr lang="en-US" altLang="ko-KR" sz="13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저장타입</a:t>
                      </a:r>
                      <a:endParaRPr lang="en-US" altLang="ko-KR" sz="13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크기</a:t>
                      </a:r>
                      <a:endParaRPr lang="en-US" altLang="ko-KR" sz="13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 smtClean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생산주기</a:t>
                      </a:r>
                      <a:endParaRPr lang="en-US" altLang="ko-KR" sz="13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컬럼</a:t>
                      </a:r>
                      <a:endParaRPr lang="en-US" altLang="ko-KR" sz="13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 smtClean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비고</a:t>
                      </a:r>
                      <a:endParaRPr lang="en-US" altLang="ko-KR" sz="13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3457658"/>
                  </a:ext>
                </a:extLst>
              </a:tr>
              <a:tr h="4864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1</a:t>
                      </a:r>
                      <a:endParaRPr lang="ko-KR" altLang="en-US" sz="13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OB-001</a:t>
                      </a:r>
                      <a:endParaRPr lang="ko-KR" altLang="en-US" sz="13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 smtClean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계절성 지수</a:t>
                      </a:r>
                      <a:endParaRPr lang="ko-KR" altLang="en-US" sz="13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 </a:t>
                      </a:r>
                      <a:r>
                        <a:rPr lang="ko-KR" altLang="en-US" sz="1300" dirty="0" smtClean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수요예측</a:t>
                      </a:r>
                      <a:endParaRPr lang="en-US" altLang="ko-KR" sz="1300" dirty="0" smtClean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  <a:p>
                      <a:pPr algn="ctr" latinLnBrk="1"/>
                      <a:r>
                        <a:rPr lang="ko-KR" altLang="en-US" sz="1300" dirty="0" smtClean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시스템</a:t>
                      </a:r>
                      <a:endParaRPr lang="ko-KR" altLang="en-US" sz="13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RDB</a:t>
                      </a:r>
                      <a:endParaRPr lang="ko-KR" altLang="en-US" sz="13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0.5G</a:t>
                      </a:r>
                      <a:endParaRPr lang="ko-KR" altLang="en-US" sz="13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 smtClean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매년</a:t>
                      </a:r>
                      <a:endParaRPr lang="ko-KR" altLang="en-US" sz="13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 smtClean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지역별</a:t>
                      </a:r>
                      <a:r>
                        <a:rPr lang="en-US" altLang="ko-KR" sz="1300" dirty="0" smtClean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/</a:t>
                      </a:r>
                      <a:r>
                        <a:rPr lang="ko-KR" altLang="en-US" sz="1300" baseline="0" dirty="0" smtClean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제품별</a:t>
                      </a:r>
                      <a:endParaRPr lang="en-US" altLang="ko-KR" sz="1300" baseline="0" dirty="0" smtClean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  <a:p>
                      <a:pPr algn="ctr" latinLnBrk="1"/>
                      <a:r>
                        <a:rPr lang="ko-KR" altLang="en-US" sz="1300" dirty="0" smtClean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계절성 지수</a:t>
                      </a:r>
                      <a:endParaRPr lang="ko-KR" altLang="en-US" sz="13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 smtClean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계절성</a:t>
                      </a:r>
                      <a:r>
                        <a:rPr lang="ko-KR" altLang="en-US" sz="1300" baseline="0" dirty="0" smtClean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 지수 산출 모형</a:t>
                      </a:r>
                      <a:endParaRPr lang="ko-KR" altLang="en-US" sz="13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6100632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43F595CC-F1B0-4272-BEED-AB2DCFFCC7BA}"/>
              </a:ext>
            </a:extLst>
          </p:cNvPr>
          <p:cNvSpPr txBox="1"/>
          <p:nvPr/>
        </p:nvSpPr>
        <p:spPr>
          <a:xfrm>
            <a:off x="520700" y="4409440"/>
            <a:ext cx="1234633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나눔스퀘어라운드 Bold" pitchFamily="50" charset="-127"/>
                <a:ea typeface="나눔스퀘어라운드 Bold" pitchFamily="50" charset="-127"/>
              </a:rPr>
              <a:t>아웃바운드</a:t>
            </a:r>
            <a:endParaRPr lang="ko-KR" altLang="en-US" dirty="0"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410217" y="1916919"/>
            <a:ext cx="1593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Feature DATA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7427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056 -0.11235 L -0.88403 -0.1885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2674" y="-382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045E-16 1.23457E-7 L 3.33333E-6 1.7284E-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4" y="58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056 -0.11235 L -0.88403 -0.18858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2674" y="-382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045E-16 1.23457E-7 L 3.33333E-6 1.7284E-6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4" y="58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모서리가 둥근 직사각형 114"/>
          <p:cNvSpPr/>
          <p:nvPr/>
        </p:nvSpPr>
        <p:spPr>
          <a:xfrm>
            <a:off x="8535237" y="1689356"/>
            <a:ext cx="3237663" cy="4388469"/>
          </a:xfrm>
          <a:prstGeom prst="roundRect">
            <a:avLst>
              <a:gd name="adj" fmla="val 11135"/>
            </a:avLst>
          </a:prstGeom>
          <a:noFill/>
          <a:ln w="57150">
            <a:solidFill>
              <a:schemeClr val="accent4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84" name="모서리가 둥근 직사각형 83"/>
          <p:cNvSpPr/>
          <p:nvPr/>
        </p:nvSpPr>
        <p:spPr>
          <a:xfrm>
            <a:off x="4510904" y="1689356"/>
            <a:ext cx="3725672" cy="4388469"/>
          </a:xfrm>
          <a:prstGeom prst="roundRect">
            <a:avLst>
              <a:gd name="adj" fmla="val 11135"/>
            </a:avLst>
          </a:prstGeom>
          <a:noFill/>
          <a:ln w="57150">
            <a:solidFill>
              <a:schemeClr val="accent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66" name="모서리가 둥근 직사각형 65"/>
          <p:cNvSpPr/>
          <p:nvPr/>
        </p:nvSpPr>
        <p:spPr>
          <a:xfrm>
            <a:off x="265009" y="1743801"/>
            <a:ext cx="3953470" cy="4334024"/>
          </a:xfrm>
          <a:prstGeom prst="roundRect">
            <a:avLst>
              <a:gd name="adj" fmla="val 11135"/>
            </a:avLst>
          </a:prstGeom>
          <a:noFill/>
          <a:ln w="571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51" name="모서리가 둥근 직사각형 50"/>
          <p:cNvSpPr/>
          <p:nvPr/>
        </p:nvSpPr>
        <p:spPr>
          <a:xfrm>
            <a:off x="431846" y="4498216"/>
            <a:ext cx="3600097" cy="1125837"/>
          </a:xfrm>
          <a:prstGeom prst="roundRect">
            <a:avLst/>
          </a:prstGeom>
          <a:noFill/>
          <a:ln w="190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50" name="모서리가 둥근 직사각형 49"/>
          <p:cNvSpPr/>
          <p:nvPr/>
        </p:nvSpPr>
        <p:spPr>
          <a:xfrm>
            <a:off x="4775008" y="4187545"/>
            <a:ext cx="3280396" cy="1078938"/>
          </a:xfrm>
          <a:prstGeom prst="roundRect">
            <a:avLst/>
          </a:prstGeom>
          <a:noFill/>
          <a:ln w="190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46" name="모서리가 둥근 직사각형 45"/>
          <p:cNvSpPr/>
          <p:nvPr/>
        </p:nvSpPr>
        <p:spPr>
          <a:xfrm>
            <a:off x="405814" y="2390400"/>
            <a:ext cx="3497482" cy="1565398"/>
          </a:xfrm>
          <a:prstGeom prst="roundRect">
            <a:avLst/>
          </a:prstGeom>
          <a:noFill/>
          <a:ln w="190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24" name="모서리가 둥근 직사각형 23"/>
          <p:cNvSpPr/>
          <p:nvPr/>
        </p:nvSpPr>
        <p:spPr>
          <a:xfrm>
            <a:off x="4744354" y="2719664"/>
            <a:ext cx="3288067" cy="1111306"/>
          </a:xfrm>
          <a:prstGeom prst="roundRect">
            <a:avLst/>
          </a:prstGeom>
          <a:noFill/>
          <a:ln w="190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9426" y="2617943"/>
            <a:ext cx="944671" cy="95009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1896DD8B-4E3C-4AB8-92FE-C48FEB9FF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181" y="341474"/>
            <a:ext cx="3114675" cy="816928"/>
          </a:xfrm>
        </p:spPr>
        <p:txBody>
          <a:bodyPr/>
          <a:lstStyle/>
          <a:p>
            <a:r>
              <a:rPr lang="en-US" altLang="ko-KR" dirty="0" smtClean="0">
                <a:latin typeface="나눔스퀘어라운드 ExtraBold" pitchFamily="50" charset="-127"/>
                <a:ea typeface="나눔스퀘어라운드 ExtraBold" pitchFamily="50" charset="-127"/>
              </a:rPr>
              <a:t>3. S/W</a:t>
            </a:r>
            <a:r>
              <a:rPr lang="ko-KR" altLang="en-US" dirty="0" smtClean="0">
                <a:latin typeface="나눔스퀘어라운드 ExtraBold" pitchFamily="50" charset="-127"/>
                <a:ea typeface="나눔스퀘어라운드 ExtraBold" pitchFamily="50" charset="-127"/>
              </a:rPr>
              <a:t> 구성도</a:t>
            </a:r>
            <a:endParaRPr lang="ko-KR" altLang="en-US" dirty="0"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6B02F37-9C1C-4BD3-892B-CDF3E8FF9D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5065" y="6295549"/>
            <a:ext cx="390525" cy="365125"/>
          </a:xfrm>
        </p:spPr>
        <p:txBody>
          <a:bodyPr/>
          <a:lstStyle/>
          <a:p>
            <a:fld id="{C8CF4CC4-2B3E-4E1B-94CB-8D7F69C16FA1}" type="slidenum">
              <a:rPr lang="ko-KR" altLang="en-US" smtClean="0">
                <a:latin typeface="나눔스퀘어라운드 Bold" pitchFamily="50" charset="-127"/>
                <a:ea typeface="나눔스퀘어라운드 Bold" pitchFamily="50" charset="-127"/>
              </a:rPr>
              <a:pPr/>
              <a:t>11</a:t>
            </a:fld>
            <a:endParaRPr lang="ko-KR" altLang="en-US" dirty="0"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C62D27A-76A4-4FA9-80CD-859AF103BB06}"/>
              </a:ext>
            </a:extLst>
          </p:cNvPr>
          <p:cNvSpPr/>
          <p:nvPr/>
        </p:nvSpPr>
        <p:spPr>
          <a:xfrm>
            <a:off x="643674" y="5116224"/>
            <a:ext cx="3300440" cy="4161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rgbClr val="FF0000"/>
                </a:solidFill>
                <a:latin typeface="나눔스퀘어라운드 Bold" pitchFamily="50" charset="-127"/>
                <a:ea typeface="나눔스퀘어라운드 Bold" pitchFamily="50" charset="-127"/>
              </a:rPr>
              <a:t>Oracle Linux</a:t>
            </a:r>
            <a:endParaRPr lang="en-US" altLang="ko-KR" sz="1400" b="1" dirty="0" smtClean="0">
              <a:solidFill>
                <a:schemeClr val="tx1">
                  <a:lumMod val="75000"/>
                  <a:lumOff val="25000"/>
                </a:schemeClr>
              </a:solidFill>
              <a:latin typeface="나눔스퀘어라운드 Bold" pitchFamily="50" charset="-127"/>
              <a:ea typeface="나눔스퀘어라운드 Bold" pitchFamily="50" charset="-127"/>
            </a:endParaRPr>
          </a:p>
          <a:p>
            <a:pPr algn="ctr"/>
            <a:r>
              <a:rPr lang="en-US" altLang="ko-KR" sz="1400" b="1" dirty="0" smtClean="0">
                <a:solidFill>
                  <a:schemeClr val="accent2">
                    <a:lumMod val="7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version </a:t>
            </a:r>
            <a:r>
              <a:rPr lang="en-US" altLang="ko-KR" sz="1400" b="1" smtClean="0">
                <a:solidFill>
                  <a:schemeClr val="accent2">
                    <a:lumMod val="7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: </a:t>
            </a:r>
            <a:r>
              <a:rPr lang="en-US" altLang="ko-KR" sz="1400" b="1" smtClean="0">
                <a:solidFill>
                  <a:schemeClr val="accent2">
                    <a:lumMod val="7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7.3</a:t>
            </a:r>
            <a:endParaRPr lang="ko-KR" altLang="en-US" sz="1400" b="1" dirty="0">
              <a:solidFill>
                <a:schemeClr val="accent2">
                  <a:lumMod val="75000"/>
                </a:schemeClr>
              </a:solidFill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185A1C4-71F6-4DF2-81EE-8423AD77D50F}"/>
              </a:ext>
            </a:extLst>
          </p:cNvPr>
          <p:cNvSpPr/>
          <p:nvPr/>
        </p:nvSpPr>
        <p:spPr>
          <a:xfrm>
            <a:off x="9914152" y="3056669"/>
            <a:ext cx="1596612" cy="3285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rgbClr val="FF0000"/>
                </a:solidFill>
                <a:latin typeface="나눔스퀘어라운드 Bold" pitchFamily="50" charset="-127"/>
                <a:ea typeface="나눔스퀘어라운드 Bold" pitchFamily="50" charset="-127"/>
              </a:rPr>
              <a:t>Oracle Database</a:t>
            </a:r>
          </a:p>
          <a:p>
            <a:pPr algn="ctr"/>
            <a:r>
              <a:rPr lang="en-US" altLang="ko-KR" sz="1400">
                <a:solidFill>
                  <a:srgbClr val="FF0000"/>
                </a:solidFill>
                <a:latin typeface="나눔스퀘어라운드 Bold" pitchFamily="50" charset="-127"/>
                <a:ea typeface="나눔스퀘어라운드 Bold" pitchFamily="50" charset="-127"/>
              </a:rPr>
              <a:t>v</a:t>
            </a:r>
            <a:r>
              <a:rPr lang="en-US" altLang="ko-KR" sz="1400" smtClean="0">
                <a:solidFill>
                  <a:srgbClr val="FF0000"/>
                </a:solidFill>
                <a:latin typeface="나눔스퀘어라운드 Bold" pitchFamily="50" charset="-127"/>
                <a:ea typeface="나눔스퀘어라운드 Bold" pitchFamily="50" charset="-127"/>
              </a:rPr>
              <a:t>ersion: 12c</a:t>
            </a:r>
            <a:endParaRPr lang="ko-KR" altLang="en-US" sz="1400" dirty="0">
              <a:solidFill>
                <a:srgbClr val="FF0000"/>
              </a:solidFill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C62D27A-76A4-4FA9-80CD-859AF103BB06}"/>
              </a:ext>
            </a:extLst>
          </p:cNvPr>
          <p:cNvSpPr/>
          <p:nvPr/>
        </p:nvSpPr>
        <p:spPr>
          <a:xfrm>
            <a:off x="6199446" y="4677866"/>
            <a:ext cx="1772867" cy="4048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rgbClr val="17A8E9"/>
                </a:solidFill>
                <a:latin typeface="나눔스퀘어라운드 Bold" pitchFamily="50" charset="-127"/>
                <a:ea typeface="나눔스퀘어라운드 Bold" pitchFamily="50" charset="-127"/>
              </a:rPr>
              <a:t>WINDOWS 7</a:t>
            </a:r>
          </a:p>
          <a:p>
            <a:pPr algn="ctr"/>
            <a:r>
              <a:rPr lang="en-US" altLang="ko-KR" sz="1400" smtClean="0">
                <a:solidFill>
                  <a:srgbClr val="17A8E9"/>
                </a:solidFill>
                <a:latin typeface="나눔스퀘어라운드 Bold" pitchFamily="50" charset="-127"/>
                <a:ea typeface="나눔스퀘어라운드 Bold" pitchFamily="50" charset="-127"/>
              </a:rPr>
              <a:t>Professional K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C85A0646-5BE5-4EAD-8CDF-BC099DB9AF6E}"/>
              </a:ext>
            </a:extLst>
          </p:cNvPr>
          <p:cNvSpPr/>
          <p:nvPr/>
        </p:nvSpPr>
        <p:spPr>
          <a:xfrm>
            <a:off x="421226" y="4302741"/>
            <a:ext cx="1403947" cy="41357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smtClean="0">
                <a:latin typeface="나눔스퀘어라운드 Bold" pitchFamily="50" charset="-127"/>
                <a:ea typeface="나눔스퀘어라운드 Bold" pitchFamily="50" charset="-127"/>
              </a:rPr>
              <a:t>운영체제</a:t>
            </a:r>
            <a:r>
              <a:rPr lang="en-US" altLang="ko-KR" sz="1400" smtClean="0">
                <a:latin typeface="나눔스퀘어라운드 Bold" pitchFamily="50" charset="-127"/>
                <a:ea typeface="나눔스퀘어라운드 Bold" pitchFamily="50" charset="-127"/>
              </a:rPr>
              <a:t>(OS)</a:t>
            </a:r>
            <a:endParaRPr lang="ko-KR" altLang="en-US" sz="1400" dirty="0"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4747" y="2594206"/>
            <a:ext cx="1305671" cy="316210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8468" y="4508315"/>
            <a:ext cx="674973" cy="641217"/>
          </a:xfrm>
          <a:prstGeom prst="rect">
            <a:avLst/>
          </a:prstGeom>
        </p:spPr>
      </p:pic>
      <p:sp>
        <p:nvSpPr>
          <p:cNvPr id="36" name="직사각형 35">
            <a:extLst>
              <a:ext uri="{FF2B5EF4-FFF2-40B4-BE49-F238E27FC236}">
                <a16:creationId xmlns:a16="http://schemas.microsoft.com/office/drawing/2014/main" id="{C85A0646-5BE5-4EAD-8CDF-BC099DB9AF6E}"/>
              </a:ext>
            </a:extLst>
          </p:cNvPr>
          <p:cNvSpPr/>
          <p:nvPr/>
        </p:nvSpPr>
        <p:spPr>
          <a:xfrm>
            <a:off x="384265" y="2181747"/>
            <a:ext cx="1427012" cy="35389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mtClean="0">
                <a:latin typeface="나눔스퀘어라운드 Bold" pitchFamily="50" charset="-127"/>
                <a:ea typeface="나눔스퀘어라운드 Bold" pitchFamily="50" charset="-127"/>
              </a:rPr>
              <a:t>분석 모델 </a:t>
            </a:r>
            <a:endParaRPr lang="en-US" altLang="ko-KR" sz="1200" smtClean="0">
              <a:latin typeface="나눔스퀘어라운드 Bold" pitchFamily="50" charset="-127"/>
              <a:ea typeface="나눔스퀘어라운드 Bold" pitchFamily="50" charset="-127"/>
            </a:endParaRPr>
          </a:p>
          <a:p>
            <a:pPr algn="ctr"/>
            <a:r>
              <a:rPr lang="ko-KR" altLang="en-US" sz="1200" smtClean="0">
                <a:latin typeface="나눔스퀘어라운드 Bold" pitchFamily="50" charset="-127"/>
                <a:ea typeface="나눔스퀘어라운드 Bold" pitchFamily="50" charset="-127"/>
              </a:rPr>
              <a:t>구동 프로그램</a:t>
            </a:r>
            <a:endParaRPr lang="ko-KR" altLang="en-US" sz="1200" dirty="0"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39C6787-22F9-409B-BDCA-232EAEB0C3D6}"/>
              </a:ext>
            </a:extLst>
          </p:cNvPr>
          <p:cNvSpPr/>
          <p:nvPr/>
        </p:nvSpPr>
        <p:spPr>
          <a:xfrm>
            <a:off x="6273652" y="3347877"/>
            <a:ext cx="1758769" cy="3107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rgbClr val="3B77AA"/>
                </a:solidFill>
                <a:latin typeface="나눔스퀘어라운드 Bold" pitchFamily="50" charset="-127"/>
                <a:ea typeface="나눔스퀘어라운드 Bold" pitchFamily="50" charset="-127"/>
              </a:rPr>
              <a:t>Python</a:t>
            </a:r>
          </a:p>
          <a:p>
            <a:pPr algn="ctr"/>
            <a:r>
              <a:rPr lang="en-US" altLang="ko-KR" sz="1200" dirty="0" smtClean="0">
                <a:solidFill>
                  <a:srgbClr val="002060"/>
                </a:solidFill>
                <a:latin typeface="나눔스퀘어라운드 Bold" pitchFamily="50" charset="-127"/>
                <a:ea typeface="나눔스퀘어라운드 Bold" pitchFamily="50" charset="-127"/>
              </a:rPr>
              <a:t>window version 3.6.4</a:t>
            </a:r>
            <a:endParaRPr lang="ko-KR" altLang="en-US" sz="1200" dirty="0">
              <a:solidFill>
                <a:srgbClr val="002060"/>
              </a:solidFill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C85A0646-5BE5-4EAD-8CDF-BC099DB9AF6E}"/>
              </a:ext>
            </a:extLst>
          </p:cNvPr>
          <p:cNvSpPr/>
          <p:nvPr/>
        </p:nvSpPr>
        <p:spPr>
          <a:xfrm>
            <a:off x="4744354" y="2468087"/>
            <a:ext cx="1336613" cy="26179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smtClean="0">
                <a:latin typeface="나눔스퀘어라운드 Bold" pitchFamily="50" charset="-127"/>
                <a:ea typeface="나눔스퀘어라운드 Bold" pitchFamily="50" charset="-127"/>
              </a:rPr>
              <a:t>개발 프로그램</a:t>
            </a:r>
            <a:endParaRPr lang="ko-KR" altLang="en-US" sz="1400" dirty="0"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B39C6787-22F9-409B-BDCA-232EAEB0C3D6}"/>
              </a:ext>
            </a:extLst>
          </p:cNvPr>
          <p:cNvSpPr/>
          <p:nvPr/>
        </p:nvSpPr>
        <p:spPr>
          <a:xfrm>
            <a:off x="4661603" y="3247973"/>
            <a:ext cx="1858390" cy="5105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smtClean="0">
                <a:solidFill>
                  <a:srgbClr val="0070C0"/>
                </a:solidFill>
                <a:latin typeface="나눔스퀘어라운드 Bold" pitchFamily="50" charset="-127"/>
                <a:ea typeface="나눔스퀘어라운드 Bold" pitchFamily="50" charset="-127"/>
              </a:rPr>
              <a:t>Anaconda</a:t>
            </a:r>
            <a:endParaRPr lang="en-US" altLang="ko-KR" sz="1200" dirty="0" smtClean="0">
              <a:solidFill>
                <a:srgbClr val="0070C0"/>
              </a:solidFill>
              <a:latin typeface="나눔스퀘어라운드 Bold" pitchFamily="50" charset="-127"/>
              <a:ea typeface="나눔스퀘어라운드 Bold" pitchFamily="50" charset="-127"/>
            </a:endParaRPr>
          </a:p>
          <a:p>
            <a:pPr algn="ctr"/>
            <a:r>
              <a:rPr lang="en-US" altLang="ko-KR" sz="1200" dirty="0" smtClean="0">
                <a:solidFill>
                  <a:srgbClr val="002060"/>
                </a:solidFill>
                <a:latin typeface="나눔스퀘어라운드 Bold" pitchFamily="50" charset="-127"/>
                <a:ea typeface="나눔스퀘어라운드 Bold" pitchFamily="50" charset="-127"/>
              </a:rPr>
              <a:t>window </a:t>
            </a:r>
            <a:r>
              <a:rPr lang="en-US" altLang="ko-KR" sz="1200" smtClean="0">
                <a:solidFill>
                  <a:srgbClr val="002060"/>
                </a:solidFill>
                <a:latin typeface="나눔스퀘어라운드 Bold" pitchFamily="50" charset="-127"/>
                <a:ea typeface="나눔스퀘어라운드 Bold" pitchFamily="50" charset="-127"/>
              </a:rPr>
              <a:t>version </a:t>
            </a:r>
            <a:r>
              <a:rPr lang="en-US" altLang="ko-KR" sz="1200" smtClean="0">
                <a:solidFill>
                  <a:srgbClr val="002060"/>
                </a:solidFill>
                <a:latin typeface="나눔스퀘어라운드 Bold" pitchFamily="50" charset="-127"/>
                <a:ea typeface="나눔스퀘어라운드 Bold" pitchFamily="50" charset="-127"/>
              </a:rPr>
              <a:t>1.6.5</a:t>
            </a:r>
            <a:endParaRPr lang="ko-KR" altLang="en-US" sz="1200" dirty="0">
              <a:solidFill>
                <a:srgbClr val="002060"/>
              </a:solidFill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5721" y="2802765"/>
            <a:ext cx="906298" cy="462012"/>
          </a:xfrm>
          <a:prstGeom prst="rect">
            <a:avLst/>
          </a:prstGeom>
        </p:spPr>
      </p:pic>
      <p:pic>
        <p:nvPicPr>
          <p:cNvPr id="41" name="그림 4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9709" y="2704905"/>
            <a:ext cx="1107212" cy="559034"/>
          </a:xfrm>
          <a:prstGeom prst="rect">
            <a:avLst/>
          </a:prstGeom>
        </p:spPr>
      </p:pic>
      <p:sp>
        <p:nvSpPr>
          <p:cNvPr id="43" name="직사각형 42">
            <a:extLst>
              <a:ext uri="{FF2B5EF4-FFF2-40B4-BE49-F238E27FC236}">
                <a16:creationId xmlns:a16="http://schemas.microsoft.com/office/drawing/2014/main" id="{B39C6787-22F9-409B-BDCA-232EAEB0C3D6}"/>
              </a:ext>
            </a:extLst>
          </p:cNvPr>
          <p:cNvSpPr/>
          <p:nvPr/>
        </p:nvSpPr>
        <p:spPr>
          <a:xfrm>
            <a:off x="2240483" y="3344251"/>
            <a:ext cx="1614321" cy="4135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rgbClr val="3B77AA"/>
                </a:solidFill>
                <a:latin typeface="나눔스퀘어라운드 Bold" pitchFamily="50" charset="-127"/>
                <a:ea typeface="나눔스퀘어라운드 Bold" pitchFamily="50" charset="-127"/>
              </a:rPr>
              <a:t>Python</a:t>
            </a:r>
          </a:p>
          <a:p>
            <a:pPr algn="ctr"/>
            <a:r>
              <a:rPr lang="en-US" altLang="ko-KR" sz="1400" smtClean="0">
                <a:solidFill>
                  <a:schemeClr val="accent2">
                    <a:lumMod val="7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window version 3.6.5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49" name="모서리가 둥근 직사각형 48"/>
          <p:cNvSpPr/>
          <p:nvPr/>
        </p:nvSpPr>
        <p:spPr>
          <a:xfrm>
            <a:off x="8796234" y="2512260"/>
            <a:ext cx="2755224" cy="1035875"/>
          </a:xfrm>
          <a:prstGeom prst="roundRect">
            <a:avLst/>
          </a:prstGeom>
          <a:noFill/>
          <a:ln w="190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C85A0646-5BE5-4EAD-8CDF-BC099DB9AF6E}"/>
              </a:ext>
            </a:extLst>
          </p:cNvPr>
          <p:cNvSpPr/>
          <p:nvPr/>
        </p:nvSpPr>
        <p:spPr>
          <a:xfrm>
            <a:off x="8797064" y="2324673"/>
            <a:ext cx="981711" cy="32297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latin typeface="나눔스퀘어라운드 Bold" pitchFamily="50" charset="-127"/>
                <a:ea typeface="나눔스퀘어라운드 Bold" pitchFamily="50" charset="-127"/>
              </a:rPr>
              <a:t>개발 </a:t>
            </a:r>
            <a:r>
              <a:rPr lang="en-US" altLang="ko-KR" smtClean="0">
                <a:latin typeface="나눔스퀘어라운드 Bold" pitchFamily="50" charset="-127"/>
                <a:ea typeface="나눔스퀘어라운드 Bold" pitchFamily="50" charset="-127"/>
              </a:rPr>
              <a:t>DB </a:t>
            </a:r>
            <a:endParaRPr lang="ko-KR" altLang="en-US" dirty="0"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C85A0646-5BE5-4EAD-8CDF-BC099DB9AF6E}"/>
              </a:ext>
            </a:extLst>
          </p:cNvPr>
          <p:cNvSpPr/>
          <p:nvPr/>
        </p:nvSpPr>
        <p:spPr>
          <a:xfrm>
            <a:off x="4770267" y="4031337"/>
            <a:ext cx="1264624" cy="337302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smtClean="0">
                <a:latin typeface="나눔스퀘어라운드 Bold" pitchFamily="50" charset="-127"/>
                <a:ea typeface="나눔스퀘어라운드 Bold" pitchFamily="50" charset="-127"/>
              </a:rPr>
              <a:t>운영체제</a:t>
            </a:r>
            <a:r>
              <a:rPr lang="en-US" altLang="ko-KR" sz="1400" smtClean="0">
                <a:latin typeface="나눔스퀘어라운드 Bold" pitchFamily="50" charset="-127"/>
                <a:ea typeface="나눔스퀘어라운드 Bold" pitchFamily="50" charset="-127"/>
              </a:rPr>
              <a:t>(OS)</a:t>
            </a:r>
            <a:endParaRPr lang="ko-KR" altLang="en-US" sz="1400" dirty="0"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266229" y="1623347"/>
            <a:ext cx="412293" cy="33855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 smtClean="0">
                <a:latin typeface="나눔스퀘어라운드 Bold" pitchFamily="50" charset="-127"/>
                <a:ea typeface="나눔스퀘어라운드 Bold" pitchFamily="50" charset="-127"/>
              </a:rPr>
              <a:t> 1 </a:t>
            </a:r>
            <a:endParaRPr lang="ko-KR" altLang="en-US" sz="1600" b="1" dirty="0"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674593" y="1623347"/>
            <a:ext cx="947695" cy="338554"/>
          </a:xfrm>
          <a:prstGeom prst="rect">
            <a:avLst/>
          </a:prstGeom>
          <a:solidFill>
            <a:srgbClr val="002060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b="1" smtClean="0">
                <a:solidFill>
                  <a:schemeClr val="bg1"/>
                </a:solidFill>
                <a:latin typeface="나눔스퀘어라운드 Bold" pitchFamily="50" charset="-127"/>
                <a:ea typeface="나눔스퀘어라운드 Bold" pitchFamily="50" charset="-127"/>
              </a:rPr>
              <a:t>운영영역</a:t>
            </a:r>
            <a:endParaRPr lang="ko-KR" altLang="en-US" sz="1600" b="1" dirty="0">
              <a:solidFill>
                <a:schemeClr val="bg1"/>
              </a:solidFill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4454423" y="1624086"/>
            <a:ext cx="412292" cy="33855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smtClean="0">
                <a:latin typeface="나눔스퀘어라운드 Bold" pitchFamily="50" charset="-127"/>
                <a:ea typeface="나눔스퀘어라운드 Bold" pitchFamily="50" charset="-127"/>
              </a:rPr>
              <a:t> 2 </a:t>
            </a:r>
            <a:endParaRPr lang="ko-KR" altLang="en-US" sz="1600" b="1" dirty="0"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4866715" y="1623347"/>
            <a:ext cx="928459" cy="338554"/>
          </a:xfrm>
          <a:prstGeom prst="rect">
            <a:avLst/>
          </a:prstGeom>
          <a:solidFill>
            <a:srgbClr val="002060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b="1" smtClean="0">
                <a:solidFill>
                  <a:schemeClr val="bg1"/>
                </a:solidFill>
                <a:latin typeface="나눔스퀘어라운드 Bold" pitchFamily="50" charset="-127"/>
                <a:ea typeface="나눔스퀘어라운드 Bold" pitchFamily="50" charset="-127"/>
              </a:rPr>
              <a:t>개발영역</a:t>
            </a:r>
            <a:endParaRPr lang="ko-KR" altLang="en-US" sz="1600" b="1" dirty="0">
              <a:solidFill>
                <a:schemeClr val="bg1"/>
              </a:solidFill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90" name="모서리가 둥근 직사각형 89"/>
          <p:cNvSpPr/>
          <p:nvPr/>
        </p:nvSpPr>
        <p:spPr>
          <a:xfrm>
            <a:off x="8931126" y="4371039"/>
            <a:ext cx="2579638" cy="1374648"/>
          </a:xfrm>
          <a:prstGeom prst="roundRect">
            <a:avLst/>
          </a:prstGeom>
          <a:noFill/>
          <a:ln w="190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pic>
        <p:nvPicPr>
          <p:cNvPr id="91" name="그림 9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5101" y="4440572"/>
            <a:ext cx="1108517" cy="1108517"/>
          </a:xfrm>
          <a:prstGeom prst="rect">
            <a:avLst/>
          </a:prstGeom>
        </p:spPr>
      </p:pic>
      <p:pic>
        <p:nvPicPr>
          <p:cNvPr id="92" name="그림 9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787" y="4549145"/>
            <a:ext cx="1524000" cy="670594"/>
          </a:xfrm>
          <a:prstGeom prst="rect">
            <a:avLst/>
          </a:prstGeom>
        </p:spPr>
      </p:pic>
      <p:sp>
        <p:nvSpPr>
          <p:cNvPr id="93" name="직사각형 92">
            <a:extLst>
              <a:ext uri="{FF2B5EF4-FFF2-40B4-BE49-F238E27FC236}">
                <a16:creationId xmlns:a16="http://schemas.microsoft.com/office/drawing/2014/main" id="{D185A1C4-71F6-4DF2-81EE-8423AD77D50F}"/>
              </a:ext>
            </a:extLst>
          </p:cNvPr>
          <p:cNvSpPr/>
          <p:nvPr/>
        </p:nvSpPr>
        <p:spPr>
          <a:xfrm>
            <a:off x="9765579" y="5270783"/>
            <a:ext cx="1772868" cy="339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>
                <a:solidFill>
                  <a:srgbClr val="0070C0"/>
                </a:solidFill>
                <a:latin typeface="나눔스퀘어라운드 Bold" pitchFamily="50" charset="-127"/>
                <a:ea typeface="나눔스퀘어라운드 Bold" pitchFamily="50" charset="-127"/>
              </a:rPr>
              <a:t>PostgreSQL</a:t>
            </a:r>
          </a:p>
          <a:p>
            <a:pPr algn="ctr"/>
            <a:r>
              <a:rPr lang="en-US" altLang="ko-KR" sz="1400" smtClean="0">
                <a:solidFill>
                  <a:srgbClr val="0070C0"/>
                </a:solidFill>
                <a:latin typeface="나눔스퀘어라운드 Bold" pitchFamily="50" charset="-127"/>
                <a:ea typeface="나눔스퀘어라운드 Bold" pitchFamily="50" charset="-127"/>
              </a:rPr>
              <a:t>version : 9.2.7</a:t>
            </a:r>
            <a:endParaRPr lang="ko-KR" altLang="en-US" sz="1400" dirty="0">
              <a:solidFill>
                <a:srgbClr val="0070C0"/>
              </a:solidFill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8506919" y="1623347"/>
            <a:ext cx="412292" cy="33855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smtClean="0">
                <a:latin typeface="나눔스퀘어라운드 Bold" pitchFamily="50" charset="-127"/>
                <a:ea typeface="나눔스퀘어라운드 Bold" pitchFamily="50" charset="-127"/>
              </a:rPr>
              <a:t> 3 </a:t>
            </a:r>
            <a:endParaRPr lang="ko-KR" altLang="en-US" sz="1600" b="1" dirty="0"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8903443" y="1623347"/>
            <a:ext cx="830677" cy="338554"/>
          </a:xfrm>
          <a:prstGeom prst="rect">
            <a:avLst/>
          </a:prstGeom>
          <a:solidFill>
            <a:srgbClr val="002060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smtClean="0">
                <a:solidFill>
                  <a:schemeClr val="bg1"/>
                </a:solidFill>
                <a:latin typeface="나눔스퀘어라운드 Bold" pitchFamily="50" charset="-127"/>
                <a:ea typeface="나눔스퀘어라운드 Bold" pitchFamily="50" charset="-127"/>
              </a:rPr>
              <a:t>DB</a:t>
            </a:r>
            <a:r>
              <a:rPr lang="ko-KR" altLang="en-US" sz="1600" b="1" smtClean="0">
                <a:solidFill>
                  <a:schemeClr val="bg1"/>
                </a:solidFill>
                <a:latin typeface="나눔스퀘어라운드 Bold" pitchFamily="50" charset="-127"/>
                <a:ea typeface="나눔스퀘어라운드 Bold" pitchFamily="50" charset="-127"/>
              </a:rPr>
              <a:t>영역</a:t>
            </a:r>
            <a:endParaRPr lang="ko-KR" altLang="en-US" sz="1600" b="1" dirty="0">
              <a:solidFill>
                <a:schemeClr val="bg1"/>
              </a:solidFill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C85A0646-5BE5-4EAD-8CDF-BC099DB9AF6E}"/>
              </a:ext>
            </a:extLst>
          </p:cNvPr>
          <p:cNvSpPr/>
          <p:nvPr/>
        </p:nvSpPr>
        <p:spPr>
          <a:xfrm>
            <a:off x="8903443" y="4161806"/>
            <a:ext cx="976636" cy="3362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latin typeface="나눔스퀘어라운드 Bold" pitchFamily="50" charset="-127"/>
                <a:ea typeface="나눔스퀘어라운드 Bold" pitchFamily="50" charset="-127"/>
              </a:rPr>
              <a:t>출력 </a:t>
            </a:r>
            <a:r>
              <a:rPr lang="en-US" altLang="ko-KR" smtClean="0">
                <a:latin typeface="나눔스퀘어라운드 Bold" pitchFamily="50" charset="-127"/>
                <a:ea typeface="나눔스퀘어라운드 Bold" pitchFamily="50" charset="-127"/>
              </a:rPr>
              <a:t>DB </a:t>
            </a:r>
            <a:endParaRPr lang="ko-KR" altLang="en-US" dirty="0"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122" name="TextBox 121"/>
          <p:cNvSpPr txBox="1"/>
          <p:nvPr/>
        </p:nvSpPr>
        <p:spPr>
          <a:xfrm>
            <a:off x="511844" y="5737606"/>
            <a:ext cx="33914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＊ </a:t>
            </a:r>
            <a:r>
              <a:rPr lang="ko-KR" altLang="en-US" sz="1200" dirty="0" err="1" smtClean="0">
                <a:latin typeface="나눔스퀘어라운드 Bold" pitchFamily="50" charset="-127"/>
                <a:ea typeface="나눔스퀘어라운드 Bold" pitchFamily="50" charset="-127"/>
              </a:rPr>
              <a:t>스파크</a:t>
            </a:r>
            <a:r>
              <a:rPr lang="en-US" altLang="ko-KR" sz="1200" dirty="0" smtClean="0">
                <a:latin typeface="나눔스퀘어라운드 Bold" pitchFamily="50" charset="-127"/>
                <a:ea typeface="나눔스퀘어라운드 Bold" pitchFamily="50" charset="-127"/>
              </a:rPr>
              <a:t>, </a:t>
            </a:r>
            <a:r>
              <a:rPr lang="ko-KR" altLang="en-US" sz="1200" dirty="0" err="1" smtClean="0">
                <a:latin typeface="나눔스퀘어라운드 Bold" pitchFamily="50" charset="-127"/>
                <a:ea typeface="나눔스퀘어라운드 Bold" pitchFamily="50" charset="-127"/>
              </a:rPr>
              <a:t>파이썬</a:t>
            </a:r>
            <a:r>
              <a:rPr lang="ko-KR" altLang="en-US" sz="1200" dirty="0" smtClean="0">
                <a:latin typeface="나눔스퀘어라운드 Bold" pitchFamily="50" charset="-127"/>
                <a:ea typeface="나눔스퀘어라운드 Bold" pitchFamily="50" charset="-127"/>
              </a:rPr>
              <a:t> 운영서버는 개별적으로 구축</a:t>
            </a:r>
            <a:endParaRPr lang="ko-KR" altLang="en-US" sz="1200" dirty="0"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54607" y="2851392"/>
            <a:ext cx="635248" cy="436842"/>
          </a:xfrm>
          <a:prstGeom prst="rect">
            <a:avLst/>
          </a:prstGeom>
        </p:spPr>
      </p:pic>
      <p:sp>
        <p:nvSpPr>
          <p:cNvPr id="60" name="직사각형 59">
            <a:extLst>
              <a:ext uri="{FF2B5EF4-FFF2-40B4-BE49-F238E27FC236}">
                <a16:creationId xmlns:a16="http://schemas.microsoft.com/office/drawing/2014/main" id="{B39C6787-22F9-409B-BDCA-232EAEB0C3D6}"/>
              </a:ext>
            </a:extLst>
          </p:cNvPr>
          <p:cNvSpPr/>
          <p:nvPr/>
        </p:nvSpPr>
        <p:spPr>
          <a:xfrm>
            <a:off x="450906" y="3292795"/>
            <a:ext cx="1858390" cy="5105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smtClean="0">
                <a:solidFill>
                  <a:srgbClr val="0070C0"/>
                </a:solidFill>
                <a:latin typeface="나눔스퀘어라운드 Bold" pitchFamily="50" charset="-127"/>
                <a:ea typeface="나눔스퀘어라운드 Bold" pitchFamily="50" charset="-127"/>
              </a:rPr>
              <a:t>Anaconda</a:t>
            </a:r>
            <a:endParaRPr lang="en-US" altLang="ko-KR" sz="1200" dirty="0" smtClean="0">
              <a:solidFill>
                <a:srgbClr val="0070C0"/>
              </a:solidFill>
              <a:latin typeface="나눔스퀘어라운드 Bold" pitchFamily="50" charset="-127"/>
              <a:ea typeface="나눔스퀘어라운드 Bold" pitchFamily="50" charset="-127"/>
            </a:endParaRPr>
          </a:p>
          <a:p>
            <a:pPr algn="ctr"/>
            <a:r>
              <a:rPr lang="en-US" altLang="ko-KR" sz="1200" dirty="0" smtClean="0">
                <a:solidFill>
                  <a:srgbClr val="002060"/>
                </a:solidFill>
                <a:latin typeface="나눔스퀘어라운드 Bold" pitchFamily="50" charset="-127"/>
                <a:ea typeface="나눔스퀘어라운드 Bold" pitchFamily="50" charset="-127"/>
              </a:rPr>
              <a:t>window </a:t>
            </a:r>
            <a:r>
              <a:rPr lang="en-US" altLang="ko-KR" sz="1200" smtClean="0">
                <a:solidFill>
                  <a:srgbClr val="002060"/>
                </a:solidFill>
                <a:latin typeface="나눔스퀘어라운드 Bold" pitchFamily="50" charset="-127"/>
                <a:ea typeface="나눔스퀘어라운드 Bold" pitchFamily="50" charset="-127"/>
              </a:rPr>
              <a:t>version </a:t>
            </a:r>
            <a:r>
              <a:rPr lang="en-US" altLang="ko-KR" sz="1200" smtClean="0">
                <a:solidFill>
                  <a:srgbClr val="002060"/>
                </a:solidFill>
                <a:latin typeface="나눔스퀘어라운드 Bold" pitchFamily="50" charset="-127"/>
                <a:ea typeface="나눔스퀘어라운드 Bold" pitchFamily="50" charset="-127"/>
              </a:rPr>
              <a:t>1.6.5</a:t>
            </a:r>
            <a:endParaRPr lang="ko-KR" altLang="en-US" sz="1200" dirty="0">
              <a:solidFill>
                <a:srgbClr val="002060"/>
              </a:solidFill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pic>
        <p:nvPicPr>
          <p:cNvPr id="67" name="그림 6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3910" y="2896214"/>
            <a:ext cx="635248" cy="43684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54031" y="4565022"/>
            <a:ext cx="1337825" cy="533930"/>
          </a:xfrm>
          <a:prstGeom prst="rect">
            <a:avLst/>
          </a:prstGeom>
        </p:spPr>
      </p:pic>
      <p:sp>
        <p:nvSpPr>
          <p:cNvPr id="8" name="내용 개체 틀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1418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96DD8B-4E3C-4AB8-92FE-C48FEB9FF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502285"/>
            <a:ext cx="11826240" cy="816928"/>
          </a:xfrm>
        </p:spPr>
        <p:txBody>
          <a:bodyPr/>
          <a:lstStyle/>
          <a:p>
            <a:r>
              <a:rPr lang="en-US" altLang="ko-KR" dirty="0" smtClean="0">
                <a:latin typeface="나눔스퀘어라운드 ExtraBold" pitchFamily="50" charset="-127"/>
                <a:ea typeface="나눔스퀘어라운드 ExtraBold" pitchFamily="50" charset="-127"/>
              </a:rPr>
              <a:t>4. H/W</a:t>
            </a:r>
            <a:r>
              <a:rPr lang="ko-KR" altLang="en-US" dirty="0" smtClean="0">
                <a:latin typeface="나눔스퀘어라운드 ExtraBold" pitchFamily="50" charset="-127"/>
                <a:ea typeface="나눔스퀘어라운드 ExtraBold" pitchFamily="50" charset="-127"/>
              </a:rPr>
              <a:t> 구성도</a:t>
            </a:r>
            <a:endParaRPr lang="ko-KR" altLang="en-US" dirty="0"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6B02F37-9C1C-4BD3-892B-CDF3E8FF9D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F4CC4-2B3E-4E1B-94CB-8D7F69C16FA1}" type="slidenum">
              <a:rPr lang="ko-KR" altLang="en-US" smtClean="0">
                <a:latin typeface="나눔스퀘어라운드 Bold" pitchFamily="50" charset="-127"/>
                <a:ea typeface="나눔스퀘어라운드 Bold" pitchFamily="50" charset="-127"/>
              </a:rPr>
              <a:pPr/>
              <a:t>12</a:t>
            </a:fld>
            <a:endParaRPr lang="ko-KR" altLang="en-US" dirty="0"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0321501" y="309626"/>
            <a:ext cx="176843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r>
              <a:rPr lang="en-US" altLang="ko-KR" dirty="0" smtClean="0">
                <a:solidFill>
                  <a:srgbClr val="0070C0"/>
                </a:solidFill>
                <a:latin typeface="나눔스퀘어라운드 Bold" pitchFamily="50" charset="-127"/>
                <a:ea typeface="나눔스퀘어라운드 Bold" pitchFamily="50" charset="-127"/>
              </a:rPr>
              <a:t>2</a:t>
            </a:r>
            <a:r>
              <a:rPr lang="en-US" altLang="ko-KR" smtClean="0">
                <a:solidFill>
                  <a:srgbClr val="0070C0"/>
                </a:solidFill>
                <a:latin typeface="나눔스퀘어라운드 Bold" pitchFamily="50" charset="-127"/>
                <a:ea typeface="나눔스퀘어라운드 Bold" pitchFamily="50" charset="-127"/>
              </a:rPr>
              <a:t>. </a:t>
            </a:r>
            <a:r>
              <a:rPr lang="ko-KR" altLang="en-US" dirty="0" smtClean="0">
                <a:solidFill>
                  <a:srgbClr val="0070C0"/>
                </a:solidFill>
                <a:latin typeface="나눔스퀘어라운드 Bold" pitchFamily="50" charset="-127"/>
                <a:ea typeface="나눔스퀘어라운드 Bold" pitchFamily="50" charset="-127"/>
              </a:rPr>
              <a:t>서비스 구성도</a:t>
            </a:r>
            <a:endParaRPr lang="ko-KR" altLang="en-US" dirty="0">
              <a:solidFill>
                <a:srgbClr val="0070C0"/>
              </a:solidFill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843B09B-1BC3-4DA2-8A20-05A8567927CE}"/>
              </a:ext>
            </a:extLst>
          </p:cNvPr>
          <p:cNvSpPr/>
          <p:nvPr/>
        </p:nvSpPr>
        <p:spPr>
          <a:xfrm>
            <a:off x="391160" y="1537437"/>
            <a:ext cx="4848352" cy="3747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나눔스퀘어라운드 Bold" pitchFamily="50" charset="-127"/>
                <a:ea typeface="나눔스퀘어라운드 Bold" pitchFamily="50" charset="-127"/>
              </a:rPr>
              <a:t>운영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3A3EA17-97F3-4A54-898A-6A417DDEB216}"/>
              </a:ext>
            </a:extLst>
          </p:cNvPr>
          <p:cNvSpPr/>
          <p:nvPr/>
        </p:nvSpPr>
        <p:spPr>
          <a:xfrm>
            <a:off x="5684575" y="1537437"/>
            <a:ext cx="6099749" cy="3747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나눔스퀘어라운드 Bold" pitchFamily="50" charset="-127"/>
                <a:ea typeface="나눔스퀘어라운드 Bold" pitchFamily="50" charset="-127"/>
              </a:rPr>
              <a:t>개발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85A0646-5BE5-4EAD-8CDF-BC099DB9AF6E}"/>
              </a:ext>
            </a:extLst>
          </p:cNvPr>
          <p:cNvSpPr/>
          <p:nvPr/>
        </p:nvSpPr>
        <p:spPr>
          <a:xfrm>
            <a:off x="391160" y="4007532"/>
            <a:ext cx="4848352" cy="16367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>
                <a:solidFill>
                  <a:schemeClr val="tx1"/>
                </a:solidFill>
                <a:latin typeface="나눔스퀘어라운드 Bold" pitchFamily="50" charset="-127"/>
                <a:ea typeface="나눔스퀘어라운드 Bold" pitchFamily="50" charset="-127"/>
              </a:rPr>
              <a:t> </a:t>
            </a:r>
            <a:r>
              <a:rPr lang="en-US" altLang="ko-KR" sz="1400" b="1" dirty="0" smtClean="0">
                <a:solidFill>
                  <a:schemeClr val="tx1"/>
                </a:solidFill>
                <a:latin typeface="나눔스퀘어라운드 Bold" pitchFamily="50" charset="-127"/>
                <a:ea typeface="나눔스퀘어라운드 Bold" pitchFamily="50" charset="-127"/>
              </a:rPr>
              <a:t>     </a:t>
            </a:r>
            <a:r>
              <a:rPr lang="ko-KR" altLang="en-US" sz="1400" b="1" dirty="0" smtClean="0">
                <a:solidFill>
                  <a:schemeClr val="tx1"/>
                </a:solidFill>
                <a:latin typeface="나눔스퀘어라운드 Bold" pitchFamily="50" charset="-127"/>
                <a:ea typeface="나눔스퀘어라운드 Bold" pitchFamily="50" charset="-127"/>
              </a:rPr>
              <a:t>입력 서버</a:t>
            </a:r>
            <a:r>
              <a:rPr lang="en-US" altLang="ko-KR" sz="1400" dirty="0" smtClean="0">
                <a:solidFill>
                  <a:schemeClr val="tx1"/>
                </a:solidFill>
                <a:latin typeface="나눔스퀘어라운드 Bold" pitchFamily="50" charset="-127"/>
                <a:ea typeface="나눔스퀘어라운드 Bold" pitchFamily="50" charset="-127"/>
              </a:rPr>
              <a:t>    </a:t>
            </a:r>
            <a:r>
              <a:rPr lang="en-US" altLang="ko-KR" sz="1400" b="1" dirty="0" smtClean="0">
                <a:solidFill>
                  <a:schemeClr val="tx1"/>
                </a:solidFill>
                <a:latin typeface="나눔스퀘어라운드 Bold" pitchFamily="50" charset="-127"/>
                <a:ea typeface="나눔스퀘어라운드 Bold" pitchFamily="50" charset="-127"/>
              </a:rPr>
              <a:t>192.168.110.112 (oracle DB)</a:t>
            </a:r>
          </a:p>
          <a:p>
            <a:r>
              <a:rPr lang="en-US" altLang="ko-KR" sz="1400" b="1" dirty="0">
                <a:solidFill>
                  <a:schemeClr val="tx1"/>
                </a:solidFill>
                <a:latin typeface="나눔스퀘어라운드 Bold" pitchFamily="50" charset="-127"/>
                <a:ea typeface="나눔스퀘어라운드 Bold" pitchFamily="50" charset="-127"/>
              </a:rPr>
              <a:t> </a:t>
            </a:r>
            <a:r>
              <a:rPr lang="en-US" altLang="ko-KR" sz="1400" b="1" dirty="0" smtClean="0">
                <a:solidFill>
                  <a:schemeClr val="tx1"/>
                </a:solidFill>
                <a:latin typeface="나눔스퀘어라운드 Bold" pitchFamily="50" charset="-127"/>
                <a:ea typeface="나눔스퀘어라운드 Bold" pitchFamily="50" charset="-127"/>
              </a:rPr>
              <a:t>     </a:t>
            </a:r>
          </a:p>
          <a:p>
            <a:r>
              <a:rPr lang="en-US" altLang="ko-KR" sz="1400" b="1" dirty="0" smtClean="0">
                <a:solidFill>
                  <a:schemeClr val="tx1"/>
                </a:solidFill>
                <a:latin typeface="나눔스퀘어라운드 Bold" pitchFamily="50" charset="-127"/>
                <a:ea typeface="나눔스퀘어라운드 Bold" pitchFamily="50" charset="-127"/>
              </a:rPr>
              <a:t>      </a:t>
            </a:r>
            <a:r>
              <a:rPr lang="ko-KR" altLang="en-US" sz="1400" b="1" dirty="0" smtClean="0">
                <a:solidFill>
                  <a:schemeClr val="tx1"/>
                </a:solidFill>
                <a:latin typeface="나눔스퀘어라운드 Bold" pitchFamily="50" charset="-127"/>
                <a:ea typeface="나눔스퀘어라운드 Bold" pitchFamily="50" charset="-127"/>
              </a:rPr>
              <a:t>출력 서버</a:t>
            </a:r>
            <a:r>
              <a:rPr lang="en-US" altLang="ko-KR" sz="1400" b="1" dirty="0" smtClean="0">
                <a:solidFill>
                  <a:schemeClr val="tx1"/>
                </a:solidFill>
                <a:latin typeface="나눔스퀘어라운드 Bold" pitchFamily="50" charset="-127"/>
                <a:ea typeface="나눔스퀘어라운드 Bold" pitchFamily="50" charset="-127"/>
              </a:rPr>
              <a:t>    192.168.110.114 (PostgreSQL DB)</a:t>
            </a:r>
          </a:p>
          <a:p>
            <a:r>
              <a:rPr lang="en-US" altLang="ko-KR" sz="1400" b="1" dirty="0" smtClean="0">
                <a:solidFill>
                  <a:schemeClr val="tx1"/>
                </a:solidFill>
                <a:latin typeface="나눔스퀘어라운드 Bold" pitchFamily="50" charset="-127"/>
                <a:ea typeface="나눔스퀘어라운드 Bold" pitchFamily="50" charset="-127"/>
              </a:rPr>
              <a:t>   </a:t>
            </a:r>
          </a:p>
          <a:p>
            <a:r>
              <a:rPr lang="en-US" altLang="ko-KR" sz="1400" b="1" dirty="0" smtClean="0">
                <a:solidFill>
                  <a:schemeClr val="tx1"/>
                </a:solidFill>
                <a:latin typeface="나눔스퀘어라운드 Bold" pitchFamily="50" charset="-127"/>
                <a:ea typeface="나눔스퀘어라운드 Bold" pitchFamily="50" charset="-127"/>
              </a:rPr>
              <a:t>      </a:t>
            </a:r>
            <a:r>
              <a:rPr lang="ko-KR" altLang="en-US" sz="1400" b="1" dirty="0">
                <a:solidFill>
                  <a:schemeClr val="tx1"/>
                </a:solidFill>
                <a:latin typeface="나눔스퀘어라운드 Bold" pitchFamily="50" charset="-127"/>
                <a:ea typeface="나눔스퀘어라운드 Bold" pitchFamily="50" charset="-127"/>
              </a:rPr>
              <a:t>운영 서버</a:t>
            </a:r>
            <a:r>
              <a:rPr lang="en-US" altLang="ko-KR" sz="1400" b="1" dirty="0">
                <a:solidFill>
                  <a:schemeClr val="tx1"/>
                </a:solidFill>
                <a:latin typeface="나눔스퀘어라운드 Bold" pitchFamily="50" charset="-127"/>
                <a:ea typeface="나눔스퀘어라운드 Bold" pitchFamily="50" charset="-127"/>
              </a:rPr>
              <a:t>    192.168.110.114 (spark)</a:t>
            </a:r>
          </a:p>
          <a:p>
            <a:endParaRPr lang="en-US" altLang="ko-KR" sz="1400" b="1" dirty="0" smtClean="0">
              <a:solidFill>
                <a:schemeClr val="tx1"/>
              </a:solidFill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220" y="2020898"/>
            <a:ext cx="3648156" cy="2288782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5524" y="2023794"/>
            <a:ext cx="1773936" cy="1797786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C85A0646-5BE5-4EAD-8CDF-BC099DB9AF6E}"/>
              </a:ext>
            </a:extLst>
          </p:cNvPr>
          <p:cNvSpPr/>
          <p:nvPr/>
        </p:nvSpPr>
        <p:spPr>
          <a:xfrm>
            <a:off x="5668501" y="4012727"/>
            <a:ext cx="6310139" cy="163677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>
                <a:solidFill>
                  <a:schemeClr val="tx1"/>
                </a:solidFill>
                <a:latin typeface="나눔스퀘어라운드 Bold" pitchFamily="50" charset="-127"/>
                <a:ea typeface="나눔스퀘어라운드 Bold" pitchFamily="50" charset="-127"/>
              </a:rPr>
              <a:t> </a:t>
            </a:r>
            <a:r>
              <a:rPr lang="en-US" altLang="ko-KR" sz="1400" b="1" smtClean="0">
                <a:solidFill>
                  <a:schemeClr val="tx1"/>
                </a:solidFill>
                <a:latin typeface="나눔스퀘어라운드 Bold" pitchFamily="50" charset="-127"/>
                <a:ea typeface="나눔스퀘어라운드 Bold" pitchFamily="50" charset="-127"/>
              </a:rPr>
              <a:t>          </a:t>
            </a:r>
            <a:r>
              <a:rPr lang="ko-KR" altLang="en-US" sz="1400" b="1" smtClean="0">
                <a:solidFill>
                  <a:schemeClr val="tx1"/>
                </a:solidFill>
                <a:latin typeface="나눔스퀘어라운드 Bold" pitchFamily="50" charset="-127"/>
                <a:ea typeface="나눔스퀘어라운드 Bold" pitchFamily="50" charset="-127"/>
              </a:rPr>
              <a:t>개발 </a:t>
            </a:r>
            <a:r>
              <a:rPr lang="ko-KR" altLang="en-US" sz="1400" b="1">
                <a:solidFill>
                  <a:schemeClr val="tx1"/>
                </a:solidFill>
                <a:latin typeface="나눔스퀘어라운드 Bold" pitchFamily="50" charset="-127"/>
                <a:ea typeface="나눔스퀘어라운드 Bold" pitchFamily="50" charset="-127"/>
              </a:rPr>
              <a:t>서버</a:t>
            </a:r>
            <a:r>
              <a:rPr lang="en-US" altLang="ko-KR" sz="1400">
                <a:solidFill>
                  <a:schemeClr val="tx1"/>
                </a:solidFill>
                <a:latin typeface="나눔스퀘어라운드 Bold" pitchFamily="50" charset="-127"/>
                <a:ea typeface="나눔스퀘어라운드 Bold" pitchFamily="50" charset="-127"/>
              </a:rPr>
              <a:t>    </a:t>
            </a:r>
            <a:r>
              <a:rPr lang="en-US" altLang="ko-KR" sz="1400" b="1">
                <a:solidFill>
                  <a:schemeClr val="tx1"/>
                </a:solidFill>
                <a:latin typeface="나눔스퀘어라운드 Bold" pitchFamily="50" charset="-127"/>
                <a:ea typeface="나눔스퀘어라운드 Bold" pitchFamily="50" charset="-127"/>
              </a:rPr>
              <a:t>192.168.110.112 (oracle DB)</a:t>
            </a:r>
          </a:p>
          <a:p>
            <a:r>
              <a:rPr lang="en-US" altLang="ko-KR" sz="1400" b="1">
                <a:solidFill>
                  <a:schemeClr val="tx1"/>
                </a:solidFill>
                <a:latin typeface="나눔스퀘어라운드 Bold" pitchFamily="50" charset="-127"/>
                <a:ea typeface="나눔스퀘어라운드 Bold" pitchFamily="50" charset="-127"/>
              </a:rPr>
              <a:t>      </a:t>
            </a:r>
          </a:p>
          <a:p>
            <a:r>
              <a:rPr lang="en-US" altLang="ko-KR" sz="1400" b="1">
                <a:solidFill>
                  <a:schemeClr val="tx1"/>
                </a:solidFill>
                <a:latin typeface="나눔스퀘어라운드 Bold" pitchFamily="50" charset="-127"/>
                <a:ea typeface="나눔스퀘어라운드 Bold" pitchFamily="50" charset="-127"/>
              </a:rPr>
              <a:t>      </a:t>
            </a:r>
            <a:r>
              <a:rPr lang="en-US" altLang="ko-KR" sz="1400" b="1" smtClean="0">
                <a:solidFill>
                  <a:schemeClr val="tx1"/>
                </a:solidFill>
                <a:latin typeface="나눔스퀘어라운드 Bold" pitchFamily="50" charset="-127"/>
                <a:ea typeface="나눔스퀘어라운드 Bold" pitchFamily="50" charset="-127"/>
              </a:rPr>
              <a:t>     </a:t>
            </a:r>
            <a:r>
              <a:rPr lang="ko-KR" altLang="en-US" sz="1400" b="1" smtClean="0">
                <a:solidFill>
                  <a:schemeClr val="tx1"/>
                </a:solidFill>
                <a:latin typeface="나눔스퀘어라운드 Bold" pitchFamily="50" charset="-127"/>
                <a:ea typeface="나눔스퀘어라운드 Bold" pitchFamily="50" charset="-127"/>
              </a:rPr>
              <a:t>개발 </a:t>
            </a:r>
            <a:r>
              <a:rPr lang="ko-KR" altLang="en-US" sz="1400" b="1">
                <a:solidFill>
                  <a:schemeClr val="tx1"/>
                </a:solidFill>
                <a:latin typeface="나눔스퀘어라운드 Bold" pitchFamily="50" charset="-127"/>
                <a:ea typeface="나눔스퀘어라운드 Bold" pitchFamily="50" charset="-127"/>
              </a:rPr>
              <a:t>서버</a:t>
            </a:r>
            <a:r>
              <a:rPr lang="en-US" altLang="ko-KR" sz="1400" b="1">
                <a:solidFill>
                  <a:schemeClr val="tx1"/>
                </a:solidFill>
                <a:latin typeface="나눔스퀘어라운드 Bold" pitchFamily="50" charset="-127"/>
                <a:ea typeface="나눔스퀘어라운드 Bold" pitchFamily="50" charset="-127"/>
              </a:rPr>
              <a:t>    192.168.110.114 (PostgreSQL DB)</a:t>
            </a:r>
          </a:p>
          <a:p>
            <a:r>
              <a:rPr lang="en-US" altLang="ko-KR" sz="1400" b="1">
                <a:solidFill>
                  <a:schemeClr val="tx1"/>
                </a:solidFill>
                <a:latin typeface="나눔스퀘어라운드 Bold" pitchFamily="50" charset="-127"/>
                <a:ea typeface="나눔스퀘어라운드 Bold" pitchFamily="50" charset="-127"/>
              </a:rPr>
              <a:t>   </a:t>
            </a:r>
          </a:p>
          <a:p>
            <a:r>
              <a:rPr lang="en-US" altLang="ko-KR" sz="1400" b="1">
                <a:solidFill>
                  <a:schemeClr val="tx1"/>
                </a:solidFill>
                <a:latin typeface="나눔스퀘어라운드 Bold" pitchFamily="50" charset="-127"/>
                <a:ea typeface="나눔스퀘어라운드 Bold" pitchFamily="50" charset="-127"/>
              </a:rPr>
              <a:t>    </a:t>
            </a:r>
            <a:r>
              <a:rPr lang="en-US" altLang="ko-KR" sz="1400" b="1" smtClean="0">
                <a:solidFill>
                  <a:schemeClr val="tx1"/>
                </a:solidFill>
                <a:latin typeface="나눔스퀘어라운드 Bold" pitchFamily="50" charset="-127"/>
                <a:ea typeface="나눔스퀘어라운드 Bold" pitchFamily="50" charset="-127"/>
              </a:rPr>
              <a:t>       </a:t>
            </a:r>
            <a:r>
              <a:rPr lang="ko-KR" altLang="en-US" sz="1400" b="1" smtClean="0">
                <a:solidFill>
                  <a:schemeClr val="tx1"/>
                </a:solidFill>
                <a:latin typeface="나눔스퀘어라운드 Bold" pitchFamily="50" charset="-127"/>
                <a:ea typeface="나눔스퀘어라운드 Bold" pitchFamily="50" charset="-127"/>
              </a:rPr>
              <a:t>개발 </a:t>
            </a:r>
            <a:r>
              <a:rPr lang="ko-KR" altLang="en-US" sz="1400" b="1">
                <a:solidFill>
                  <a:schemeClr val="tx1"/>
                </a:solidFill>
                <a:latin typeface="나눔스퀘어라운드 Bold" pitchFamily="50" charset="-127"/>
                <a:ea typeface="나눔스퀘어라운드 Bold" pitchFamily="50" charset="-127"/>
              </a:rPr>
              <a:t>서버</a:t>
            </a:r>
            <a:r>
              <a:rPr lang="en-US" altLang="ko-KR" sz="1400" b="1">
                <a:solidFill>
                  <a:schemeClr val="tx1"/>
                </a:solidFill>
                <a:latin typeface="나눔스퀘어라운드 Bold" pitchFamily="50" charset="-127"/>
                <a:ea typeface="나눔스퀘어라운드 Bold" pitchFamily="50" charset="-127"/>
              </a:rPr>
              <a:t>    192.168.110.114 (spark)</a:t>
            </a:r>
          </a:p>
          <a:p>
            <a:endParaRPr lang="en-US" altLang="ko-KR" sz="1400" b="1">
              <a:solidFill>
                <a:schemeClr val="tx1"/>
              </a:solidFill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2614006" y="3063773"/>
            <a:ext cx="349420" cy="31652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latin typeface="나눔스퀘어라운드 Bold" pitchFamily="50" charset="-127"/>
                <a:ea typeface="나눔스퀘어라운드 Bold" pitchFamily="50" charset="-127"/>
              </a:rPr>
              <a:t>2</a:t>
            </a:r>
            <a:endParaRPr lang="ko-KR" altLang="en-US" b="1" dirty="0"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1338368" y="3069960"/>
            <a:ext cx="349420" cy="31652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latin typeface="나눔스퀘어라운드 Bold" pitchFamily="50" charset="-127"/>
                <a:ea typeface="나눔스퀘어라운드 Bold" pitchFamily="50" charset="-127"/>
              </a:rPr>
              <a:t>1</a:t>
            </a:r>
            <a:endParaRPr lang="ko-KR" altLang="en-US" b="1" dirty="0"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3889644" y="3063773"/>
            <a:ext cx="349420" cy="316524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  <a:latin typeface="나눔스퀘어라운드 Bold" pitchFamily="50" charset="-127"/>
                <a:ea typeface="나눔스퀘어라운드 Bold" pitchFamily="50" charset="-127"/>
              </a:rPr>
              <a:t>3</a:t>
            </a:r>
            <a:endParaRPr lang="ko-KR" altLang="en-US" b="1" dirty="0">
              <a:solidFill>
                <a:schemeClr val="tx1"/>
              </a:solidFill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10972492" y="3060309"/>
            <a:ext cx="349420" cy="316524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smtClean="0">
                <a:solidFill>
                  <a:schemeClr val="tx1"/>
                </a:solidFill>
                <a:latin typeface="나눔스퀘어라운드 Bold" pitchFamily="50" charset="-127"/>
                <a:ea typeface="나눔스퀘어라운드 Bold" pitchFamily="50" charset="-127"/>
              </a:rPr>
              <a:t>6</a:t>
            </a:r>
            <a:endParaRPr lang="ko-KR" altLang="en-US" b="1" dirty="0">
              <a:solidFill>
                <a:schemeClr val="tx1"/>
              </a:solidFill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5913265" y="4962951"/>
            <a:ext cx="288082" cy="273076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smtClean="0">
                <a:solidFill>
                  <a:schemeClr val="tx1"/>
                </a:solidFill>
                <a:latin typeface="나눔스퀘어라운드 Bold" pitchFamily="50" charset="-127"/>
                <a:ea typeface="나눔스퀘어라운드 Bold" pitchFamily="50" charset="-127"/>
              </a:rPr>
              <a:t>6</a:t>
            </a:r>
            <a:endParaRPr lang="ko-KR" altLang="en-US" sz="1600" b="1" dirty="0">
              <a:solidFill>
                <a:schemeClr val="tx1"/>
              </a:solidFill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40" name="타원 39"/>
          <p:cNvSpPr/>
          <p:nvPr/>
        </p:nvSpPr>
        <p:spPr>
          <a:xfrm>
            <a:off x="426388" y="4161478"/>
            <a:ext cx="262103" cy="273076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smtClean="0">
                <a:latin typeface="나눔스퀘어라운드 Bold" pitchFamily="50" charset="-127"/>
                <a:ea typeface="나눔스퀘어라운드 Bold" pitchFamily="50" charset="-127"/>
              </a:rPr>
              <a:t>1</a:t>
            </a:r>
            <a:endParaRPr lang="ko-KR" altLang="en-US" sz="1600" b="1" dirty="0"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41" name="타원 40"/>
          <p:cNvSpPr/>
          <p:nvPr/>
        </p:nvSpPr>
        <p:spPr>
          <a:xfrm>
            <a:off x="426388" y="4577527"/>
            <a:ext cx="262103" cy="273076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smtClean="0">
                <a:latin typeface="나눔스퀘어라운드 Bold" pitchFamily="50" charset="-127"/>
                <a:ea typeface="나눔스퀘어라운드 Bold" pitchFamily="50" charset="-127"/>
              </a:rPr>
              <a:t>2</a:t>
            </a:r>
            <a:endParaRPr lang="ko-KR" altLang="en-US" sz="1600" b="1" dirty="0"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42" name="타원 41"/>
          <p:cNvSpPr/>
          <p:nvPr/>
        </p:nvSpPr>
        <p:spPr>
          <a:xfrm>
            <a:off x="435416" y="4993577"/>
            <a:ext cx="262103" cy="273076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smtClean="0">
                <a:solidFill>
                  <a:schemeClr val="tx1"/>
                </a:solidFill>
                <a:latin typeface="나눔스퀘어라운드 Bold" pitchFamily="50" charset="-127"/>
                <a:ea typeface="나눔스퀘어라운드 Bold" pitchFamily="50" charset="-127"/>
              </a:rPr>
              <a:t>3</a:t>
            </a:r>
            <a:endParaRPr lang="ko-KR" altLang="en-US" sz="1600" b="1" dirty="0">
              <a:solidFill>
                <a:schemeClr val="tx1"/>
              </a:solidFill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4239064" y="6148814"/>
            <a:ext cx="2698673" cy="263308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chemeClr val="tx1"/>
                </a:solidFill>
                <a:latin typeface="나눔스퀘어라운드 Bold" pitchFamily="50" charset="-127"/>
                <a:ea typeface="나눔스퀘어라운드 Bold" pitchFamily="50" charset="-127"/>
              </a:rPr>
              <a:t>총 </a:t>
            </a:r>
            <a:r>
              <a:rPr lang="en-US" altLang="ko-KR" dirty="0">
                <a:solidFill>
                  <a:schemeClr val="tx1"/>
                </a:solidFill>
                <a:latin typeface="나눔스퀘어라운드 Bold" pitchFamily="50" charset="-127"/>
                <a:ea typeface="나눔스퀘어라운드 Bold" pitchFamily="50" charset="-127"/>
              </a:rPr>
              <a:t>6</a:t>
            </a:r>
            <a:r>
              <a:rPr lang="ko-KR" altLang="en-US" smtClean="0">
                <a:solidFill>
                  <a:schemeClr val="tx1"/>
                </a:solidFill>
                <a:latin typeface="나눔스퀘어라운드 Bold" pitchFamily="50" charset="-127"/>
                <a:ea typeface="나눔스퀘어라운드 Bold" pitchFamily="50" charset="-127"/>
              </a:rPr>
              <a:t>대의 </a:t>
            </a:r>
            <a:r>
              <a:rPr lang="en-US" altLang="ko-KR" smtClean="0">
                <a:solidFill>
                  <a:schemeClr val="tx1"/>
                </a:solidFill>
                <a:latin typeface="나눔스퀘어라운드 Bold" pitchFamily="50" charset="-127"/>
                <a:ea typeface="나눔스퀘어라운드 Bold" pitchFamily="50" charset="-127"/>
              </a:rPr>
              <a:t>PC</a:t>
            </a:r>
            <a:r>
              <a:rPr lang="ko-KR" altLang="en-US" smtClean="0">
                <a:solidFill>
                  <a:schemeClr val="tx1"/>
                </a:solidFill>
                <a:latin typeface="나눔스퀘어라운드 Bold" pitchFamily="50" charset="-127"/>
                <a:ea typeface="나눔스퀘어라운드 Bold" pitchFamily="50" charset="-127"/>
              </a:rPr>
              <a:t>가</a:t>
            </a:r>
            <a:r>
              <a:rPr lang="ko-KR" altLang="en-US" smtClean="0">
                <a:solidFill>
                  <a:schemeClr val="tx1"/>
                </a:solidFill>
                <a:latin typeface="나눔스퀘어라운드 Bold" pitchFamily="50" charset="-127"/>
                <a:ea typeface="나눔스퀘어라운드 Bold" pitchFamily="50" charset="-127"/>
              </a:rPr>
              <a:t> </a:t>
            </a:r>
            <a:r>
              <a:rPr lang="ko-KR" altLang="en-US" dirty="0" smtClean="0">
                <a:solidFill>
                  <a:schemeClr val="tx1"/>
                </a:solidFill>
                <a:latin typeface="나눔스퀘어라운드 Bold" pitchFamily="50" charset="-127"/>
                <a:ea typeface="나눔스퀘어라운드 Bold" pitchFamily="50" charset="-127"/>
              </a:rPr>
              <a:t>사용됨 </a:t>
            </a:r>
            <a:endParaRPr lang="ko-KR" altLang="en-US" dirty="0">
              <a:solidFill>
                <a:schemeClr val="tx1"/>
              </a:solidFill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pic>
        <p:nvPicPr>
          <p:cNvPr id="50" name="그림 4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4575" y="1950336"/>
            <a:ext cx="1773936" cy="1797786"/>
          </a:xfrm>
          <a:prstGeom prst="rect">
            <a:avLst/>
          </a:prstGeom>
        </p:spPr>
      </p:pic>
      <p:sp>
        <p:nvSpPr>
          <p:cNvPr id="51" name="타원 50"/>
          <p:cNvSpPr/>
          <p:nvPr/>
        </p:nvSpPr>
        <p:spPr>
          <a:xfrm>
            <a:off x="6571543" y="2986851"/>
            <a:ext cx="349420" cy="316524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smtClean="0">
                <a:solidFill>
                  <a:schemeClr val="tx1"/>
                </a:solidFill>
                <a:latin typeface="나눔스퀘어라운드 Bold" pitchFamily="50" charset="-127"/>
                <a:ea typeface="나눔스퀘어라운드 Bold" pitchFamily="50" charset="-127"/>
              </a:rPr>
              <a:t>4</a:t>
            </a:r>
            <a:endParaRPr lang="ko-KR" altLang="en-US" b="1" dirty="0">
              <a:solidFill>
                <a:schemeClr val="tx1"/>
              </a:solidFill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pic>
        <p:nvPicPr>
          <p:cNvPr id="52" name="그림 5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6966" y="1951223"/>
            <a:ext cx="1773936" cy="1797786"/>
          </a:xfrm>
          <a:prstGeom prst="rect">
            <a:avLst/>
          </a:prstGeom>
        </p:spPr>
      </p:pic>
      <p:sp>
        <p:nvSpPr>
          <p:cNvPr id="53" name="타원 52"/>
          <p:cNvSpPr/>
          <p:nvPr/>
        </p:nvSpPr>
        <p:spPr>
          <a:xfrm>
            <a:off x="8693934" y="2987738"/>
            <a:ext cx="349420" cy="316524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smtClean="0">
                <a:solidFill>
                  <a:schemeClr val="tx1"/>
                </a:solidFill>
                <a:latin typeface="나눔스퀘어라운드 Bold" pitchFamily="50" charset="-127"/>
                <a:ea typeface="나눔스퀘어라운드 Bold" pitchFamily="50" charset="-127"/>
              </a:rPr>
              <a:t>5</a:t>
            </a:r>
            <a:endParaRPr lang="ko-KR" altLang="en-US" b="1" dirty="0">
              <a:solidFill>
                <a:schemeClr val="tx1"/>
              </a:solidFill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54" name="타원 53"/>
          <p:cNvSpPr/>
          <p:nvPr/>
        </p:nvSpPr>
        <p:spPr>
          <a:xfrm>
            <a:off x="5921479" y="4549476"/>
            <a:ext cx="288082" cy="273076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smtClean="0">
                <a:solidFill>
                  <a:schemeClr val="tx1"/>
                </a:solidFill>
                <a:latin typeface="나눔스퀘어라운드 Bold" pitchFamily="50" charset="-127"/>
                <a:ea typeface="나눔스퀘어라운드 Bold" pitchFamily="50" charset="-127"/>
              </a:rPr>
              <a:t>5</a:t>
            </a:r>
            <a:endParaRPr lang="ko-KR" altLang="en-US" sz="1600" b="1" dirty="0">
              <a:solidFill>
                <a:schemeClr val="tx1"/>
              </a:solidFill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55" name="타원 54"/>
          <p:cNvSpPr/>
          <p:nvPr/>
        </p:nvSpPr>
        <p:spPr>
          <a:xfrm>
            <a:off x="5913265" y="4160685"/>
            <a:ext cx="288082" cy="273076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smtClean="0">
                <a:solidFill>
                  <a:schemeClr val="tx1"/>
                </a:solidFill>
                <a:latin typeface="나눔스퀘어라운드 Bold" pitchFamily="50" charset="-127"/>
                <a:ea typeface="나눔스퀘어라운드 Bold" pitchFamily="50" charset="-127"/>
              </a:rPr>
              <a:t>4</a:t>
            </a:r>
            <a:endParaRPr lang="ko-KR" altLang="en-US" sz="1600" b="1" dirty="0">
              <a:solidFill>
                <a:schemeClr val="tx1"/>
              </a:solidFill>
              <a:latin typeface="나눔스퀘어라운드 Bold" pitchFamily="50" charset="-127"/>
              <a:ea typeface="나눔스퀘어라운드 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6939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57505" y="3276502"/>
            <a:ext cx="1494155" cy="22225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AF2E88-D16C-48C9-9164-22E4A12F3495}"/>
              </a:ext>
            </a:extLst>
          </p:cNvPr>
          <p:cNvSpPr txBox="1"/>
          <p:nvPr/>
        </p:nvSpPr>
        <p:spPr>
          <a:xfrm>
            <a:off x="0" y="1143903"/>
            <a:ext cx="12192000" cy="1136063"/>
          </a:xfrm>
          <a:prstGeom prst="rect">
            <a:avLst/>
          </a:prstGeom>
          <a:solidFill>
            <a:srgbClr val="0070C0"/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ko-KR" altLang="en-US" sz="4000" b="1" dirty="0" smtClean="0">
                <a:solidFill>
                  <a:schemeClr val="bg1"/>
                </a:solidFill>
                <a:latin typeface="나눔스퀘어라운드 Bold" pitchFamily="50" charset="-127"/>
                <a:ea typeface="나눔스퀘어라운드 Bold" pitchFamily="50" charset="-127"/>
              </a:rPr>
              <a:t>세부 구현 방법</a:t>
            </a:r>
            <a:endParaRPr lang="ko-KR" altLang="en-US" sz="4000" b="1" dirty="0">
              <a:solidFill>
                <a:schemeClr val="bg1"/>
              </a:solidFill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BD39403-AAAE-4BA5-8AFA-4F89E20A1D30}"/>
              </a:ext>
            </a:extLst>
          </p:cNvPr>
          <p:cNvSpPr txBox="1"/>
          <p:nvPr/>
        </p:nvSpPr>
        <p:spPr>
          <a:xfrm>
            <a:off x="363855" y="2781423"/>
            <a:ext cx="2587625" cy="1412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buAutoNum type="arabicPeriod"/>
            </a:pPr>
            <a:r>
              <a:rPr lang="ko-KR" altLang="en-US" sz="1100" b="1" dirty="0" smtClean="0">
                <a:solidFill>
                  <a:schemeClr val="bg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프로젝트 결과 요약</a:t>
            </a:r>
            <a:endParaRPr lang="en-US" altLang="ko-KR" sz="1100" b="1" dirty="0" smtClean="0">
              <a:solidFill>
                <a:schemeClr val="bg1">
                  <a:lumMod val="50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342900" indent="-342900">
              <a:lnSpc>
                <a:spcPct val="130000"/>
              </a:lnSpc>
              <a:buAutoNum type="arabicPeriod"/>
            </a:pPr>
            <a:r>
              <a:rPr lang="ko-KR" altLang="en-US" sz="1100" b="1" dirty="0" smtClean="0">
                <a:solidFill>
                  <a:schemeClr val="bg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서비스 구성도</a:t>
            </a:r>
            <a:endParaRPr lang="en-US" altLang="ko-KR" sz="1100" b="1" dirty="0" smtClean="0">
              <a:solidFill>
                <a:schemeClr val="bg1">
                  <a:lumMod val="50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342900" indent="-342900">
              <a:lnSpc>
                <a:spcPct val="130000"/>
              </a:lnSpc>
              <a:buAutoNum type="arabicPeriod"/>
            </a:pPr>
            <a:r>
              <a:rPr lang="ko-KR" altLang="en-US" sz="1100" b="1" dirty="0" smtClean="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세부 구현 방법</a:t>
            </a:r>
            <a:endParaRPr lang="en-US" altLang="ko-KR" sz="1100" b="1" dirty="0" smtClean="0">
              <a:solidFill>
                <a:srgbClr val="0070C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marL="342900" indent="-342900">
              <a:lnSpc>
                <a:spcPct val="130000"/>
              </a:lnSpc>
              <a:buAutoNum type="arabicPeriod"/>
            </a:pPr>
            <a:r>
              <a:rPr lang="ko-KR" altLang="en-US" sz="1100" b="1" dirty="0" smtClean="0">
                <a:solidFill>
                  <a:schemeClr val="bg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프로젝트 추진 내역</a:t>
            </a:r>
            <a:endParaRPr lang="en-US" altLang="ko-KR" sz="1100" b="1" dirty="0" smtClean="0">
              <a:solidFill>
                <a:schemeClr val="bg1">
                  <a:lumMod val="50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342900" indent="-342900">
              <a:lnSpc>
                <a:spcPct val="130000"/>
              </a:lnSpc>
              <a:buAutoNum type="arabicPeriod"/>
            </a:pPr>
            <a:r>
              <a:rPr lang="en-US" altLang="ko-KR" sz="1100" b="1" dirty="0" smtClean="0">
                <a:solidFill>
                  <a:schemeClr val="bg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Lessons Learned</a:t>
            </a:r>
            <a:endParaRPr lang="en-US" altLang="ko-KR" sz="1100" b="1" dirty="0">
              <a:solidFill>
                <a:schemeClr val="bg1">
                  <a:lumMod val="50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342900" indent="-342900">
              <a:lnSpc>
                <a:spcPct val="130000"/>
              </a:lnSpc>
              <a:buAutoNum type="arabicPeriod"/>
            </a:pPr>
            <a:r>
              <a:rPr lang="en-US" altLang="ko-KR" sz="1100" b="1" dirty="0" smtClean="0">
                <a:solidFill>
                  <a:schemeClr val="bg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Appendix: tableau </a:t>
            </a:r>
            <a:r>
              <a:rPr lang="ko-KR" altLang="en-US" sz="1100" b="1" dirty="0" smtClean="0">
                <a:solidFill>
                  <a:schemeClr val="bg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매뉴얼</a:t>
            </a:r>
            <a:endParaRPr lang="en-US" altLang="ko-KR" sz="1100" b="1" dirty="0" smtClean="0">
              <a:solidFill>
                <a:schemeClr val="bg1">
                  <a:lumMod val="50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BE30DE5-35B9-48A2-9401-F15A4E6C2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F4CC4-2B3E-4E1B-94CB-8D7F69C16FA1}" type="slidenum">
              <a:rPr lang="ko-KR" altLang="en-US" smtClean="0">
                <a:latin typeface="나눔스퀘어라운드 Bold" pitchFamily="50" charset="-127"/>
                <a:ea typeface="나눔스퀘어라운드 Bold" pitchFamily="50" charset="-127"/>
              </a:rPr>
              <a:pPr/>
              <a:t>13</a:t>
            </a:fld>
            <a:endParaRPr lang="ko-KR" altLang="en-US" dirty="0"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D39403-AAAE-4BA5-8AFA-4F89E20A1D30}"/>
              </a:ext>
            </a:extLst>
          </p:cNvPr>
          <p:cNvSpPr txBox="1"/>
          <p:nvPr/>
        </p:nvSpPr>
        <p:spPr>
          <a:xfrm>
            <a:off x="4455795" y="2864905"/>
            <a:ext cx="4879975" cy="33732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2400" b="1" dirty="0" smtClean="0">
                <a:solidFill>
                  <a:srgbClr val="0070C0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3. </a:t>
            </a:r>
            <a:r>
              <a:rPr lang="ko-KR" altLang="en-US" sz="2400" b="1" dirty="0" smtClean="0">
                <a:solidFill>
                  <a:srgbClr val="0070C0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세부 구현 방법</a:t>
            </a:r>
            <a:endParaRPr lang="en-US" altLang="ko-KR" sz="2400" b="1" dirty="0" smtClean="0">
              <a:solidFill>
                <a:srgbClr val="0070C0"/>
              </a:solidFill>
              <a:latin typeface="나눔스퀘어라운드 ExtraBold" pitchFamily="50" charset="-127"/>
              <a:ea typeface="나눔스퀘어라운드 ExtraBold" pitchFamily="50" charset="-127"/>
            </a:endParaRPr>
          </a:p>
          <a:p>
            <a:pPr marL="792163" lvl="1" indent="-334963">
              <a:lnSpc>
                <a:spcPct val="130000"/>
              </a:lnSpc>
              <a:buFont typeface="+mj-lt"/>
              <a:buAutoNum type="arabicParenR"/>
            </a:pPr>
            <a:r>
              <a:rPr lang="ko-KR" altLang="en-US" sz="20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상세 모형 설계</a:t>
            </a:r>
            <a:endParaRPr lang="en-US" altLang="ko-KR" sz="2000" b="1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792163" lvl="1" indent="-334963">
              <a:lnSpc>
                <a:spcPct val="130000"/>
              </a:lnSpc>
              <a:buFont typeface="+mj-lt"/>
              <a:buAutoNum type="arabicParenR"/>
            </a:pPr>
            <a:r>
              <a:rPr lang="ko-KR" altLang="en-US" sz="20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분석 모형 개발</a:t>
            </a:r>
            <a:endParaRPr lang="en-US" altLang="ko-KR" sz="2000" b="1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792163" lvl="1" indent="-334963">
              <a:lnSpc>
                <a:spcPct val="130000"/>
              </a:lnSpc>
              <a:buFont typeface="+mj-lt"/>
              <a:buAutoNum type="arabicParenR"/>
            </a:pPr>
            <a:r>
              <a:rPr lang="ko-KR" altLang="en-US" sz="20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테스트 </a:t>
            </a:r>
            <a:r>
              <a:rPr lang="en-US" altLang="ko-KR" sz="20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</a:t>
            </a:r>
            <a:r>
              <a:rPr lang="ko-KR" altLang="en-US" sz="2000" b="1" dirty="0" err="1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개발서버</a:t>
            </a:r>
            <a:r>
              <a:rPr lang="en-US" altLang="ko-KR" sz="20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)</a:t>
            </a:r>
          </a:p>
          <a:p>
            <a:pPr marL="792163" lvl="1" indent="-334963">
              <a:lnSpc>
                <a:spcPct val="130000"/>
              </a:lnSpc>
              <a:buFont typeface="+mj-lt"/>
              <a:buAutoNum type="arabicParenR"/>
            </a:pPr>
            <a:r>
              <a:rPr lang="ko-KR" altLang="en-US" sz="2000" b="1" dirty="0" err="1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패키징</a:t>
            </a:r>
            <a:endParaRPr lang="en-US" altLang="ko-KR" sz="2000" b="1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792163" lvl="1" indent="-334963">
              <a:lnSpc>
                <a:spcPct val="130000"/>
              </a:lnSpc>
              <a:buFont typeface="+mj-lt"/>
              <a:buAutoNum type="arabicParenR"/>
            </a:pPr>
            <a:r>
              <a:rPr lang="ko-KR" altLang="en-US" sz="2000" b="1" dirty="0" err="1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운영이관</a:t>
            </a:r>
            <a:r>
              <a:rPr lang="ko-KR" altLang="en-US" sz="20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20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/ </a:t>
            </a:r>
            <a:r>
              <a:rPr lang="ko-KR" altLang="en-US" sz="20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테스트 </a:t>
            </a:r>
            <a:r>
              <a:rPr lang="en-US" altLang="ko-KR" sz="20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</a:t>
            </a:r>
            <a:r>
              <a:rPr lang="ko-KR" altLang="en-US" sz="2000" b="1" dirty="0" err="1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운영서버</a:t>
            </a:r>
            <a:r>
              <a:rPr lang="en-US" altLang="ko-KR" sz="20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)</a:t>
            </a:r>
          </a:p>
          <a:p>
            <a:pPr marL="800100" lvl="1" indent="-342900">
              <a:lnSpc>
                <a:spcPct val="130000"/>
              </a:lnSpc>
              <a:buAutoNum type="arabicParenR"/>
            </a:pPr>
            <a:r>
              <a:rPr lang="ko-KR" altLang="en-US" sz="20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시각화</a:t>
            </a:r>
            <a:endParaRPr lang="en-US" altLang="ko-KR" sz="2000" b="1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800100" lvl="1" indent="-342900">
              <a:lnSpc>
                <a:spcPct val="130000"/>
              </a:lnSpc>
              <a:buAutoNum type="arabicParenR"/>
            </a:pPr>
            <a:r>
              <a:rPr lang="ko-KR" altLang="en-US" sz="20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시각화 시사점</a:t>
            </a:r>
            <a:endParaRPr lang="en-US" altLang="ko-KR" sz="2000" b="1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3093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모서리가 둥근 직사각형 25"/>
          <p:cNvSpPr/>
          <p:nvPr/>
        </p:nvSpPr>
        <p:spPr>
          <a:xfrm>
            <a:off x="1291134" y="1427480"/>
            <a:ext cx="9361626" cy="4928870"/>
          </a:xfrm>
          <a:prstGeom prst="roundRect">
            <a:avLst>
              <a:gd name="adj" fmla="val 3664"/>
            </a:avLst>
          </a:prstGeom>
          <a:solidFill>
            <a:schemeClr val="bg1">
              <a:lumMod val="95000"/>
            </a:schemeClr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1546860" y="2321560"/>
            <a:ext cx="2966720" cy="397129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4511040" y="2315210"/>
            <a:ext cx="3124200" cy="397129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7551420" y="2321560"/>
            <a:ext cx="2967990" cy="397129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896DD8B-4E3C-4AB8-92FE-C48FEB9FF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502285"/>
            <a:ext cx="11826240" cy="816928"/>
          </a:xfrm>
        </p:spPr>
        <p:txBody>
          <a:bodyPr/>
          <a:lstStyle/>
          <a:p>
            <a:r>
              <a:rPr lang="en-US" altLang="ko-KR" dirty="0" smtClean="0">
                <a:latin typeface="나눔스퀘어라운드 ExtraBold" pitchFamily="50" charset="-127"/>
                <a:ea typeface="나눔스퀘어라운드 ExtraBold" pitchFamily="50" charset="-127"/>
              </a:rPr>
              <a:t>1. </a:t>
            </a:r>
            <a:r>
              <a:rPr lang="ko-KR" altLang="en-US" dirty="0" smtClean="0">
                <a:latin typeface="나눔스퀘어라운드 ExtraBold" pitchFamily="50" charset="-127"/>
                <a:ea typeface="나눔스퀘어라운드 ExtraBold" pitchFamily="50" charset="-127"/>
              </a:rPr>
              <a:t>상세 모형 설계 </a:t>
            </a:r>
            <a:r>
              <a:rPr lang="en-US" altLang="ko-KR" sz="2800" dirty="0" smtClean="0">
                <a:latin typeface="나눔스퀘어라운드 ExtraBold" pitchFamily="50" charset="-127"/>
                <a:ea typeface="나눔스퀘어라운드 ExtraBold" pitchFamily="50" charset="-127"/>
              </a:rPr>
              <a:t>(</a:t>
            </a:r>
            <a:r>
              <a:rPr lang="ko-KR" altLang="en-US" sz="2800" dirty="0" smtClean="0">
                <a:latin typeface="나눔스퀘어라운드 ExtraBold" pitchFamily="50" charset="-127"/>
                <a:ea typeface="나눔스퀘어라운드 ExtraBold" pitchFamily="50" charset="-127"/>
              </a:rPr>
              <a:t>계절성 지수 산출</a:t>
            </a:r>
            <a:r>
              <a:rPr lang="en-US" altLang="ko-KR" sz="2800" dirty="0" smtClean="0">
                <a:latin typeface="나눔스퀘어라운드 ExtraBold" pitchFamily="50" charset="-127"/>
                <a:ea typeface="나눔스퀘어라운드 ExtraBold" pitchFamily="50" charset="-127"/>
              </a:rPr>
              <a:t>)</a:t>
            </a:r>
            <a:endParaRPr lang="ko-KR" altLang="en-US" sz="2800" dirty="0"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6B02F37-9C1C-4BD3-892B-CDF3E8FF9D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F4CC4-2B3E-4E1B-94CB-8D7F69C16FA1}" type="slidenum">
              <a:rPr lang="ko-KR" altLang="en-US" smtClean="0">
                <a:latin typeface="나눔스퀘어라운드 Bold" pitchFamily="50" charset="-127"/>
                <a:ea typeface="나눔스퀘어라운드 Bold" pitchFamily="50" charset="-127"/>
              </a:rPr>
              <a:pPr/>
              <a:t>14</a:t>
            </a:fld>
            <a:endParaRPr lang="ko-KR" altLang="en-US" dirty="0"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0291521" y="309626"/>
            <a:ext cx="1826141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r>
              <a:rPr lang="en-US" altLang="ko-KR" dirty="0" smtClean="0">
                <a:solidFill>
                  <a:srgbClr val="0070C0"/>
                </a:solidFill>
                <a:latin typeface="나눔스퀘어 Bold" pitchFamily="50" charset="-127"/>
                <a:ea typeface="나눔스퀘어 Bold" pitchFamily="50" charset="-127"/>
              </a:rPr>
              <a:t>3. </a:t>
            </a:r>
            <a:r>
              <a:rPr lang="ko-KR" altLang="en-US" dirty="0" smtClean="0">
                <a:solidFill>
                  <a:srgbClr val="0070C0"/>
                </a:solidFill>
                <a:latin typeface="나눔스퀘어 Bold" pitchFamily="50" charset="-127"/>
                <a:ea typeface="나눔스퀘어 Bold" pitchFamily="50" charset="-127"/>
              </a:rPr>
              <a:t>세부 구현 방법</a:t>
            </a:r>
            <a:endParaRPr lang="ko-KR" altLang="en-US" dirty="0">
              <a:solidFill>
                <a:srgbClr val="0070C0"/>
              </a:solidFill>
            </a:endParaRPr>
          </a:p>
        </p:txBody>
      </p:sp>
      <p:pic>
        <p:nvPicPr>
          <p:cNvPr id="7" name="그림 6" descr="s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2400" y="1681480"/>
            <a:ext cx="876300" cy="780267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2288540" y="1877060"/>
            <a:ext cx="1483360" cy="444500"/>
          </a:xfrm>
          <a:prstGeom prst="roundRect">
            <a:avLst>
              <a:gd name="adj" fmla="val 5742"/>
            </a:avLst>
          </a:prstGeom>
          <a:solidFill>
            <a:schemeClr val="bg1">
              <a:lumMod val="85000"/>
            </a:scheme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데이터 전처리</a:t>
            </a:r>
            <a:endParaRPr lang="ko-KR" altLang="en-US" sz="1200" dirty="0">
              <a:solidFill>
                <a:schemeClr val="tx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2202072" y="1751107"/>
            <a:ext cx="251568" cy="278354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나눔스퀘어라운드 ExtraBold" pitchFamily="50" charset="-127"/>
                <a:ea typeface="나눔스퀘어라운드 ExtraBold" pitchFamily="50" charset="-127"/>
              </a:rPr>
              <a:t>A</a:t>
            </a:r>
            <a:endParaRPr lang="ko-KR" altLang="en-US" sz="1200" b="1" dirty="0"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5384800" y="1877060"/>
            <a:ext cx="1483360" cy="444500"/>
          </a:xfrm>
          <a:prstGeom prst="roundRect">
            <a:avLst>
              <a:gd name="adj" fmla="val 5742"/>
            </a:avLst>
          </a:prstGeom>
          <a:solidFill>
            <a:schemeClr val="bg1">
              <a:lumMod val="85000"/>
            </a:scheme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추세선 도출</a:t>
            </a:r>
            <a:endParaRPr lang="ko-KR" altLang="en-US" sz="1200" dirty="0">
              <a:solidFill>
                <a:schemeClr val="tx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8374380" y="1877060"/>
            <a:ext cx="1483360" cy="444500"/>
          </a:xfrm>
          <a:prstGeom prst="roundRect">
            <a:avLst>
              <a:gd name="adj" fmla="val 5742"/>
            </a:avLst>
          </a:prstGeom>
          <a:solidFill>
            <a:schemeClr val="bg1">
              <a:lumMod val="85000"/>
            </a:scheme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계절성 지수 산출</a:t>
            </a:r>
            <a:endParaRPr lang="ko-KR" altLang="en-US" sz="1200" dirty="0">
              <a:solidFill>
                <a:schemeClr val="tx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15" name="그림 14" descr="s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174111" y="1681480"/>
            <a:ext cx="876300" cy="780267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237010" y="2489954"/>
            <a:ext cx="707245" cy="27699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pPr algn="ctr"/>
            <a:r>
              <a:rPr lang="ko-KR" altLang="en-US" sz="1200" dirty="0" smtClean="0">
                <a:latin typeface="나눔스퀘어라운드 Bold" pitchFamily="50" charset="-127"/>
                <a:ea typeface="나눔스퀘어라운드 Bold" pitchFamily="50" charset="-127"/>
              </a:rPr>
              <a:t>입력 </a:t>
            </a:r>
            <a:r>
              <a:rPr lang="en-US" altLang="ko-KR" sz="1200" dirty="0" smtClean="0">
                <a:latin typeface="나눔스퀘어라운드 Bold" pitchFamily="50" charset="-127"/>
                <a:ea typeface="나눔스퀘어라운드 Bold" pitchFamily="50" charset="-127"/>
              </a:rPr>
              <a:t>DB</a:t>
            </a:r>
            <a:endParaRPr lang="ko-KR" altLang="en-US" sz="1200" dirty="0"/>
          </a:p>
        </p:txBody>
      </p:sp>
      <p:sp>
        <p:nvSpPr>
          <p:cNvPr id="16" name="직사각형 15"/>
          <p:cNvSpPr/>
          <p:nvPr/>
        </p:nvSpPr>
        <p:spPr>
          <a:xfrm>
            <a:off x="11263775" y="2489954"/>
            <a:ext cx="707245" cy="27699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pPr algn="ctr"/>
            <a:r>
              <a:rPr lang="ko-KR" altLang="en-US" sz="1200" dirty="0">
                <a:latin typeface="나눔스퀘어라운드 Bold" pitchFamily="50" charset="-127"/>
                <a:ea typeface="나눔스퀘어라운드 Bold" pitchFamily="50" charset="-127"/>
              </a:rPr>
              <a:t>출</a:t>
            </a:r>
            <a:r>
              <a:rPr lang="ko-KR" altLang="en-US" sz="1200" dirty="0" smtClean="0">
                <a:latin typeface="나눔스퀘어라운드 Bold" pitchFamily="50" charset="-127"/>
                <a:ea typeface="나눔스퀘어라운드 Bold" pitchFamily="50" charset="-127"/>
              </a:rPr>
              <a:t>력 </a:t>
            </a:r>
            <a:r>
              <a:rPr lang="en-US" altLang="ko-KR" sz="1200" dirty="0" smtClean="0">
                <a:latin typeface="나눔스퀘어라운드 Bold" pitchFamily="50" charset="-127"/>
                <a:ea typeface="나눔스퀘어라운드 Bold" pitchFamily="50" charset="-127"/>
              </a:rPr>
              <a:t>DB</a:t>
            </a:r>
            <a:endParaRPr lang="ko-KR" altLang="en-US" sz="1200" dirty="0"/>
          </a:p>
        </p:txBody>
      </p:sp>
      <p:cxnSp>
        <p:nvCxnSpPr>
          <p:cNvPr id="17" name="직선 화살표 연결선 16"/>
          <p:cNvCxnSpPr/>
          <p:nvPr/>
        </p:nvCxnSpPr>
        <p:spPr>
          <a:xfrm>
            <a:off x="1028700" y="2124710"/>
            <a:ext cx="1120140" cy="0"/>
          </a:xfrm>
          <a:prstGeom prst="straightConnector1">
            <a:avLst/>
          </a:prstGeom>
          <a:ln w="28575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/>
          <p:nvPr/>
        </p:nvCxnSpPr>
        <p:spPr>
          <a:xfrm>
            <a:off x="4000500" y="2124710"/>
            <a:ext cx="1120140" cy="0"/>
          </a:xfrm>
          <a:prstGeom prst="straightConnector1">
            <a:avLst/>
          </a:prstGeom>
          <a:ln w="28575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/>
          <p:nvPr/>
        </p:nvCxnSpPr>
        <p:spPr>
          <a:xfrm>
            <a:off x="7025640" y="2124710"/>
            <a:ext cx="1120140" cy="0"/>
          </a:xfrm>
          <a:prstGeom prst="straightConnector1">
            <a:avLst/>
          </a:prstGeom>
          <a:ln w="28575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/>
          <p:nvPr/>
        </p:nvCxnSpPr>
        <p:spPr>
          <a:xfrm>
            <a:off x="9982200" y="2124710"/>
            <a:ext cx="1191911" cy="0"/>
          </a:xfrm>
          <a:prstGeom prst="straightConnector1">
            <a:avLst/>
          </a:prstGeom>
          <a:ln w="28575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1292860" y="1651000"/>
            <a:ext cx="52450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dirty="0" smtClean="0">
                <a:latin typeface="나눔스퀘어라운드 Bold" pitchFamily="50" charset="-127"/>
                <a:ea typeface="나눔스퀘어라운드 Bold" pitchFamily="50" charset="-127"/>
              </a:rPr>
              <a:t>Raw</a:t>
            </a:r>
          </a:p>
          <a:p>
            <a:pPr algn="ctr"/>
            <a:r>
              <a:rPr lang="en-US" altLang="ko-KR" sz="1200" dirty="0" smtClean="0">
                <a:latin typeface="나눔스퀘어라운드 Bold" pitchFamily="50" charset="-127"/>
                <a:ea typeface="나눔스퀘어라운드 Bold" pitchFamily="50" charset="-127"/>
              </a:rPr>
              <a:t>Data</a:t>
            </a:r>
            <a:endParaRPr lang="ko-KR" altLang="en-US" sz="1200" dirty="0"/>
          </a:p>
        </p:txBody>
      </p:sp>
      <p:sp>
        <p:nvSpPr>
          <p:cNvPr id="23" name="직사각형 22"/>
          <p:cNvSpPr/>
          <p:nvPr/>
        </p:nvSpPr>
        <p:spPr>
          <a:xfrm>
            <a:off x="4156609" y="1651000"/>
            <a:ext cx="7425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smtClean="0">
                <a:latin typeface="나눔스퀘어라운드 Bold" pitchFamily="50" charset="-127"/>
                <a:ea typeface="나눔스퀘어라운드 Bold" pitchFamily="50" charset="-127"/>
              </a:rPr>
              <a:t>전처리된</a:t>
            </a:r>
            <a:endParaRPr lang="en-US" altLang="ko-KR" sz="1200" dirty="0" smtClean="0">
              <a:latin typeface="나눔스퀘어라운드 Bold" pitchFamily="50" charset="-127"/>
              <a:ea typeface="나눔스퀘어라운드 Bold" pitchFamily="50" charset="-127"/>
            </a:endParaRPr>
          </a:p>
          <a:p>
            <a:pPr algn="ctr"/>
            <a:r>
              <a:rPr lang="ko-KR" altLang="en-US" sz="1200" dirty="0" smtClean="0">
                <a:latin typeface="나눔스퀘어라운드 Bold" pitchFamily="50" charset="-127"/>
                <a:ea typeface="나눔스퀘어라운드 Bold" pitchFamily="50" charset="-127"/>
              </a:rPr>
              <a:t>데이터</a:t>
            </a:r>
            <a:endParaRPr lang="ko-KR" altLang="en-US" sz="1200" dirty="0"/>
          </a:p>
        </p:txBody>
      </p:sp>
      <p:sp>
        <p:nvSpPr>
          <p:cNvPr id="24" name="직사각형 23"/>
          <p:cNvSpPr/>
          <p:nvPr/>
        </p:nvSpPr>
        <p:spPr>
          <a:xfrm>
            <a:off x="7260495" y="1833880"/>
            <a:ext cx="60304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dirty="0" smtClean="0">
                <a:latin typeface="나눔스퀘어라운드 Bold" pitchFamily="50" charset="-127"/>
                <a:ea typeface="나눔스퀘어라운드 Bold" pitchFamily="50" charset="-127"/>
              </a:rPr>
              <a:t>추세선</a:t>
            </a:r>
            <a:endParaRPr lang="en-US" altLang="ko-KR" sz="1200" dirty="0" smtClean="0"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0120174" y="1833880"/>
            <a:ext cx="9204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smtClean="0">
                <a:latin typeface="나눔스퀘어라운드 Bold" pitchFamily="50" charset="-127"/>
                <a:ea typeface="나눔스퀘어라운드 Bold" pitchFamily="50" charset="-127"/>
              </a:rPr>
              <a:t>계절성 지수</a:t>
            </a:r>
            <a:endParaRPr lang="en-US" altLang="ko-KR" sz="1200" dirty="0" smtClean="0"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348864" y="6453167"/>
            <a:ext cx="1555234" cy="27699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pPr algn="ctr"/>
            <a:r>
              <a:rPr lang="ko-KR" altLang="en-US" sz="1200" smtClean="0">
                <a:latin typeface="나눔스퀘어라운드 Bold" pitchFamily="50" charset="-127"/>
                <a:ea typeface="나눔스퀘어라운드 Bold" pitchFamily="50" charset="-127"/>
              </a:rPr>
              <a:t>계절성 지수 산출 모형</a:t>
            </a:r>
            <a:endParaRPr lang="ko-KR" altLang="en-US" sz="1200" dirty="0"/>
          </a:p>
        </p:txBody>
      </p:sp>
      <p:sp>
        <p:nvSpPr>
          <p:cNvPr id="28" name="모서리가 둥근 직사각형 27"/>
          <p:cNvSpPr/>
          <p:nvPr/>
        </p:nvSpPr>
        <p:spPr>
          <a:xfrm>
            <a:off x="1765902" y="2581086"/>
            <a:ext cx="1318260" cy="291207"/>
          </a:xfrm>
          <a:prstGeom prst="roundRect">
            <a:avLst>
              <a:gd name="adj" fmla="val 5742"/>
            </a:avLst>
          </a:prstGeom>
          <a:solidFill>
            <a:schemeClr val="bg1">
              <a:lumMod val="85000"/>
            </a:scheme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  <a:latin typeface="나눔스퀘어라운드 Bold" pitchFamily="50" charset="-127"/>
                <a:ea typeface="나눔스퀘어라운드 Bold" pitchFamily="50" charset="-127"/>
              </a:rPr>
              <a:t>불량 데이터 처리</a:t>
            </a:r>
            <a:endParaRPr lang="ko-KR" altLang="en-US" sz="1200" dirty="0">
              <a:solidFill>
                <a:schemeClr val="tx1"/>
              </a:solidFill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1628009" y="2448335"/>
            <a:ext cx="251568" cy="278354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나눔스퀘어라운드 ExtraBold" pitchFamily="50" charset="-127"/>
                <a:ea typeface="나눔스퀘어라운드 ExtraBold" pitchFamily="50" charset="-127"/>
              </a:rPr>
              <a:t>1</a:t>
            </a:r>
            <a:endParaRPr lang="ko-KR" altLang="en-US" sz="1200" b="1" dirty="0"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33" name="모서리가 둥근 직사각형 32"/>
          <p:cNvSpPr/>
          <p:nvPr/>
        </p:nvSpPr>
        <p:spPr>
          <a:xfrm>
            <a:off x="1765902" y="4361537"/>
            <a:ext cx="1119986" cy="291207"/>
          </a:xfrm>
          <a:prstGeom prst="roundRect">
            <a:avLst>
              <a:gd name="adj" fmla="val 5742"/>
            </a:avLst>
          </a:prstGeom>
          <a:solidFill>
            <a:schemeClr val="bg1">
              <a:lumMod val="85000"/>
            </a:scheme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  <a:latin typeface="나눔스퀘어라운드 Bold" pitchFamily="50" charset="-127"/>
                <a:ea typeface="나눔스퀘어라운드 Bold" pitchFamily="50" charset="-127"/>
              </a:rPr>
              <a:t>데이터 통합</a:t>
            </a:r>
            <a:endParaRPr lang="ko-KR" altLang="en-US" sz="1200" dirty="0">
              <a:solidFill>
                <a:schemeClr val="tx1"/>
              </a:solidFill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1628009" y="4169023"/>
            <a:ext cx="251568" cy="278354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나눔스퀘어라운드 ExtraBold" pitchFamily="50" charset="-127"/>
                <a:ea typeface="나눔스퀘어라운드 ExtraBold" pitchFamily="50" charset="-127"/>
              </a:rPr>
              <a:t>2</a:t>
            </a:r>
            <a:endParaRPr lang="ko-KR" altLang="en-US" sz="1200" b="1" dirty="0"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1737713" y="2920108"/>
            <a:ext cx="2419252" cy="127727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88900" indent="-88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음수</a:t>
            </a:r>
            <a:r>
              <a:rPr lang="en-US" altLang="ko-KR" sz="1200" dirty="0" smtClean="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(-) </a:t>
            </a:r>
            <a:r>
              <a:rPr lang="ko-KR" altLang="en-US" sz="1200" dirty="0" smtClean="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인 판매량 데이터가 관찰됨</a:t>
            </a:r>
            <a:endParaRPr lang="en-US" altLang="ko-KR" sz="1200" dirty="0" smtClean="0">
              <a:solidFill>
                <a:srgbClr val="0070C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z="1200" dirty="0" smtClean="0">
                <a:latin typeface="나눔스퀘어라운드 Bold" pitchFamily="50" charset="-127"/>
                <a:ea typeface="나눔스퀘어라운드 Bold" pitchFamily="50" charset="-127"/>
              </a:rPr>
              <a:t>   - </a:t>
            </a:r>
            <a:r>
              <a:rPr lang="ko-KR" altLang="en-US" sz="1200" u="sng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이유</a:t>
            </a:r>
            <a:r>
              <a:rPr lang="en-US" altLang="ko-KR" sz="1200" dirty="0" smtClean="0">
                <a:latin typeface="나눔스퀘어라운드 Bold" pitchFamily="50" charset="-127"/>
                <a:ea typeface="나눔스퀘어라운드 Bold" pitchFamily="50" charset="-127"/>
              </a:rPr>
              <a:t>: </a:t>
            </a:r>
            <a:r>
              <a:rPr lang="ko-KR" altLang="en-US" sz="1200" dirty="0" smtClean="0">
                <a:latin typeface="나눔스퀘어라운드 Bold" pitchFamily="50" charset="-127"/>
                <a:ea typeface="나눔스퀘어라운드 Bold" pitchFamily="50" charset="-127"/>
              </a:rPr>
              <a:t>반품 처리량 반영</a:t>
            </a:r>
            <a:endParaRPr lang="en-US" altLang="ko-KR" sz="1200" dirty="0" smtClean="0">
              <a:latin typeface="나눔스퀘어라운드 Bold" pitchFamily="50" charset="-127"/>
              <a:ea typeface="나눔스퀘어라운드 Bold" pitchFamily="50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z="1200" dirty="0">
                <a:latin typeface="나눔스퀘어라운드 Bold" pitchFamily="50" charset="-127"/>
                <a:ea typeface="나눔스퀘어라운드 Bold" pitchFamily="50" charset="-127"/>
              </a:rPr>
              <a:t> </a:t>
            </a:r>
            <a:r>
              <a:rPr lang="en-US" altLang="ko-KR" sz="1200" dirty="0" smtClean="0">
                <a:latin typeface="나눔스퀘어라운드 Bold" pitchFamily="50" charset="-127"/>
                <a:ea typeface="나눔스퀘어라운드 Bold" pitchFamily="50" charset="-127"/>
              </a:rPr>
              <a:t>  - </a:t>
            </a:r>
            <a:r>
              <a:rPr lang="ko-KR" altLang="en-US" sz="1200" u="sng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영향</a:t>
            </a:r>
            <a:r>
              <a:rPr lang="en-US" altLang="ko-KR" sz="1200" dirty="0" smtClean="0">
                <a:latin typeface="나눔스퀘어라운드 Bold" pitchFamily="50" charset="-127"/>
                <a:ea typeface="나눔스퀘어라운드 Bold" pitchFamily="50" charset="-127"/>
              </a:rPr>
              <a:t>: </a:t>
            </a:r>
            <a:r>
              <a:rPr lang="ko-KR" altLang="en-US" sz="1200" dirty="0" smtClean="0">
                <a:latin typeface="나눔스퀘어라운드 Bold" pitchFamily="50" charset="-127"/>
                <a:ea typeface="나눔스퀘어라운드 Bold" pitchFamily="50" charset="-127"/>
              </a:rPr>
              <a:t>계절성 지수 왜곡</a:t>
            </a:r>
            <a:endParaRPr lang="en-US" altLang="ko-KR" sz="1200" dirty="0" smtClean="0">
              <a:latin typeface="나눔스퀘어라운드 Bold" pitchFamily="50" charset="-127"/>
              <a:ea typeface="나눔스퀘어라운드 Bold" pitchFamily="50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z="1200" dirty="0">
                <a:latin typeface="나눔스퀘어라운드 Bold" pitchFamily="50" charset="-127"/>
                <a:ea typeface="나눔스퀘어라운드 Bold" pitchFamily="50" charset="-127"/>
              </a:rPr>
              <a:t> </a:t>
            </a:r>
            <a:r>
              <a:rPr lang="en-US" altLang="ko-KR" sz="1200" dirty="0" smtClean="0">
                <a:latin typeface="나눔스퀘어라운드 Bold" pitchFamily="50" charset="-127"/>
                <a:ea typeface="나눔스퀘어라운드 Bold" pitchFamily="50" charset="-127"/>
              </a:rPr>
              <a:t>  - </a:t>
            </a:r>
            <a:r>
              <a:rPr lang="ko-KR" altLang="en-US" sz="1200" u="sng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해결</a:t>
            </a:r>
            <a:r>
              <a:rPr lang="en-US" altLang="ko-KR" sz="1200" dirty="0" smtClean="0">
                <a:latin typeface="나눔스퀘어라운드 Bold" pitchFamily="50" charset="-127"/>
                <a:ea typeface="나눔스퀘어라운드 Bold" pitchFamily="50" charset="-127"/>
              </a:rPr>
              <a:t>: </a:t>
            </a:r>
            <a:r>
              <a:rPr lang="en-US" altLang="ko-KR" sz="1200" dirty="0" smtClean="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(-)</a:t>
            </a:r>
            <a:r>
              <a:rPr lang="ko-KR" altLang="en-US" sz="1200" dirty="0" smtClean="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값을 </a:t>
            </a:r>
            <a:r>
              <a:rPr lang="en-US" altLang="ko-KR" sz="1200" dirty="0" smtClean="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0</a:t>
            </a:r>
            <a:r>
              <a:rPr lang="ko-KR" altLang="en-US" sz="1200" dirty="0" smtClean="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으로 대체함</a:t>
            </a:r>
            <a:endParaRPr lang="en-US" altLang="ko-KR" sz="1200" dirty="0" smtClean="0">
              <a:solidFill>
                <a:srgbClr val="0070C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z="1200" dirty="0">
                <a:solidFill>
                  <a:srgbClr val="7030A0"/>
                </a:solidFill>
                <a:latin typeface="나눔스퀘어라운드 Bold" pitchFamily="50" charset="-127"/>
                <a:ea typeface="나눔스퀘어라운드 Bold" pitchFamily="50" charset="-127"/>
              </a:rPr>
              <a:t> </a:t>
            </a:r>
            <a:r>
              <a:rPr lang="en-US" altLang="ko-KR" sz="1200" dirty="0" smtClean="0">
                <a:solidFill>
                  <a:srgbClr val="7030A0"/>
                </a:solidFill>
                <a:latin typeface="나눔스퀘어라운드 Bold" pitchFamily="50" charset="-127"/>
                <a:ea typeface="나눔스퀘어라운드 Bold" pitchFamily="50" charset="-127"/>
              </a:rPr>
              <a:t>     </a:t>
            </a:r>
            <a:r>
              <a:rPr lang="en-US" altLang="ko-KR" sz="1000" dirty="0" smtClean="0">
                <a:solidFill>
                  <a:srgbClr val="7030A0"/>
                </a:solidFill>
                <a:latin typeface="나눔스퀘어라운드 Bold" pitchFamily="50" charset="-127"/>
                <a:ea typeface="나눔스퀘어라운드 Bold" pitchFamily="50" charset="-127"/>
              </a:rPr>
              <a:t>※ </a:t>
            </a:r>
            <a:r>
              <a:rPr lang="ko-KR" altLang="en-US" sz="1000" dirty="0" smtClean="0">
                <a:solidFill>
                  <a:srgbClr val="7030A0"/>
                </a:solidFill>
                <a:latin typeface="나눔스퀘어라운드 Bold" pitchFamily="50" charset="-127"/>
                <a:ea typeface="나눔스퀘어라운드 Bold" pitchFamily="50" charset="-127"/>
              </a:rPr>
              <a:t>확인 결과 대부분 음수 데이터의</a:t>
            </a:r>
            <a:endParaRPr lang="en-US" altLang="ko-KR" sz="1000" dirty="0" smtClean="0">
              <a:solidFill>
                <a:srgbClr val="7030A0"/>
              </a:solidFill>
              <a:latin typeface="나눔스퀘어라운드 Bold" pitchFamily="50" charset="-127"/>
              <a:ea typeface="나눔스퀘어라운드 Bold" pitchFamily="50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z="1000" dirty="0">
                <a:solidFill>
                  <a:srgbClr val="7030A0"/>
                </a:solidFill>
                <a:latin typeface="나눔스퀘어라운드 Bold" pitchFamily="50" charset="-127"/>
                <a:ea typeface="나눔스퀘어라운드 Bold" pitchFamily="50" charset="-127"/>
              </a:rPr>
              <a:t> </a:t>
            </a:r>
            <a:r>
              <a:rPr lang="en-US" altLang="ko-KR" sz="1000" dirty="0" smtClean="0">
                <a:solidFill>
                  <a:srgbClr val="7030A0"/>
                </a:solidFill>
                <a:latin typeface="나눔스퀘어라운드 Bold" pitchFamily="50" charset="-127"/>
                <a:ea typeface="나눔스퀘어라운드 Bold" pitchFamily="50" charset="-127"/>
              </a:rPr>
              <a:t>           </a:t>
            </a:r>
            <a:r>
              <a:rPr lang="ko-KR" altLang="en-US" sz="1000" dirty="0" err="1" smtClean="0">
                <a:solidFill>
                  <a:srgbClr val="7030A0"/>
                </a:solidFill>
                <a:latin typeface="나눔스퀘어라운드 Bold" pitchFamily="50" charset="-127"/>
                <a:ea typeface="나눔스퀘어라운드 Bold" pitchFamily="50" charset="-127"/>
              </a:rPr>
              <a:t>절대량값이</a:t>
            </a:r>
            <a:r>
              <a:rPr lang="ko-KR" altLang="en-US" sz="1000" dirty="0" smtClean="0">
                <a:solidFill>
                  <a:srgbClr val="7030A0"/>
                </a:solidFill>
                <a:latin typeface="나눔스퀘어라운드 Bold" pitchFamily="50" charset="-127"/>
                <a:ea typeface="나눔스퀘어라운드 Bold" pitchFamily="50" charset="-127"/>
              </a:rPr>
              <a:t> 크지 않아 중요성 적음</a:t>
            </a:r>
            <a:endParaRPr lang="en-US" altLang="ko-KR" sz="1000" dirty="0" smtClean="0">
              <a:solidFill>
                <a:srgbClr val="7030A0"/>
              </a:solidFill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1737713" y="4702820"/>
            <a:ext cx="2637260" cy="151426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88900" indent="-88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연도별 </a:t>
            </a:r>
            <a:r>
              <a:rPr lang="ko-KR" altLang="en-US" sz="1200" dirty="0" err="1" smtClean="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주차수가</a:t>
            </a:r>
            <a:r>
              <a:rPr lang="ko-KR" altLang="en-US" sz="1200" dirty="0" smtClean="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다른 </a:t>
            </a:r>
            <a:r>
              <a:rPr lang="en-US" altLang="ko-KR" sz="1200" dirty="0" smtClean="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Year</a:t>
            </a:r>
            <a:r>
              <a:rPr lang="ko-KR" altLang="en-US" sz="1200" dirty="0" smtClean="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가 관찰됨</a:t>
            </a:r>
            <a:endParaRPr lang="en-US" altLang="ko-KR" sz="1200" dirty="0" smtClean="0">
              <a:solidFill>
                <a:srgbClr val="0070C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z="1200" dirty="0" smtClean="0">
                <a:latin typeface="나눔스퀘어라운드 Bold" pitchFamily="50" charset="-127"/>
                <a:ea typeface="나눔스퀘어라운드 Bold" pitchFamily="50" charset="-127"/>
              </a:rPr>
              <a:t>   - </a:t>
            </a:r>
            <a:r>
              <a:rPr lang="ko-KR" altLang="en-US" sz="1200" u="sng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이유</a:t>
            </a:r>
            <a:r>
              <a:rPr lang="en-US" altLang="ko-KR" sz="1200" dirty="0" smtClean="0">
                <a:latin typeface="나눔스퀘어라운드 Bold" pitchFamily="50" charset="-127"/>
                <a:ea typeface="나눔스퀘어라운드 Bold" pitchFamily="50" charset="-127"/>
              </a:rPr>
              <a:t>: 1</a:t>
            </a:r>
            <a:r>
              <a:rPr lang="ko-KR" altLang="en-US" sz="1200" dirty="0" smtClean="0">
                <a:latin typeface="나눔스퀘어라운드 Bold" pitchFamily="50" charset="-127"/>
                <a:ea typeface="나눔스퀘어라운드 Bold" pitchFamily="50" charset="-127"/>
              </a:rPr>
              <a:t>년이 </a:t>
            </a:r>
            <a:r>
              <a:rPr lang="en-US" altLang="ko-KR" sz="1200" dirty="0" smtClean="0">
                <a:latin typeface="나눔스퀘어라운드 Bold" pitchFamily="50" charset="-127"/>
                <a:ea typeface="나눔스퀘어라운드 Bold" pitchFamily="50" charset="-127"/>
              </a:rPr>
              <a:t>365(366)</a:t>
            </a:r>
            <a:r>
              <a:rPr lang="ko-KR" altLang="en-US" sz="1200" dirty="0" smtClean="0">
                <a:latin typeface="나눔스퀘어라운드 Bold" pitchFamily="50" charset="-127"/>
                <a:ea typeface="나눔스퀘어라운드 Bold" pitchFamily="50" charset="-127"/>
              </a:rPr>
              <a:t>일이므로</a:t>
            </a:r>
            <a:endParaRPr lang="en-US" altLang="ko-KR" sz="1200" dirty="0" smtClean="0">
              <a:latin typeface="나눔스퀘어라운드 Bold" pitchFamily="50" charset="-127"/>
              <a:ea typeface="나눔스퀘어라운드 Bold" pitchFamily="50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z="1200" dirty="0">
                <a:latin typeface="나눔스퀘어라운드 Bold" pitchFamily="50" charset="-127"/>
                <a:ea typeface="나눔스퀘어라운드 Bold" pitchFamily="50" charset="-127"/>
              </a:rPr>
              <a:t> </a:t>
            </a:r>
            <a:r>
              <a:rPr lang="en-US" altLang="ko-KR" sz="1200" dirty="0" smtClean="0">
                <a:latin typeface="나눔스퀘어라운드 Bold" pitchFamily="50" charset="-127"/>
                <a:ea typeface="나눔스퀘어라운드 Bold" pitchFamily="50" charset="-127"/>
              </a:rPr>
              <a:t>     </a:t>
            </a:r>
            <a:r>
              <a:rPr lang="ko-KR" altLang="en-US" sz="1200" dirty="0" smtClean="0">
                <a:latin typeface="나눔스퀘어라운드 Bold" pitchFamily="50" charset="-127"/>
                <a:ea typeface="나눔스퀘어라운드 Bold" pitchFamily="50" charset="-127"/>
              </a:rPr>
              <a:t>필연적으로 </a:t>
            </a:r>
            <a:r>
              <a:rPr lang="en-US" altLang="ko-KR" sz="1200" dirty="0" smtClean="0">
                <a:latin typeface="나눔스퀘어라운드 Bold" pitchFamily="50" charset="-127"/>
                <a:ea typeface="나눔스퀘어라운드 Bold" pitchFamily="50" charset="-127"/>
              </a:rPr>
              <a:t>53</a:t>
            </a:r>
            <a:r>
              <a:rPr lang="ko-KR" altLang="en-US" sz="1200" dirty="0" smtClean="0">
                <a:latin typeface="나눔스퀘어라운드 Bold" pitchFamily="50" charset="-127"/>
                <a:ea typeface="나눔스퀘어라운드 Bold" pitchFamily="50" charset="-127"/>
              </a:rPr>
              <a:t>주차가 때때로 발생</a:t>
            </a:r>
            <a:endParaRPr lang="en-US" altLang="ko-KR" sz="1200" dirty="0" smtClean="0">
              <a:latin typeface="나눔스퀘어라운드 Bold" pitchFamily="50" charset="-127"/>
              <a:ea typeface="나눔스퀘어라운드 Bold" pitchFamily="50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z="1200" dirty="0" smtClean="0">
                <a:latin typeface="나눔스퀘어라운드 Bold" pitchFamily="50" charset="-127"/>
                <a:ea typeface="나눔스퀘어라운드 Bold" pitchFamily="50" charset="-127"/>
              </a:rPr>
              <a:t>   - </a:t>
            </a:r>
            <a:r>
              <a:rPr lang="ko-KR" altLang="en-US" sz="1200" u="sng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영향</a:t>
            </a:r>
            <a:r>
              <a:rPr lang="en-US" altLang="ko-KR" sz="1200" dirty="0" smtClean="0">
                <a:latin typeface="나눔스퀘어라운드 Bold" pitchFamily="50" charset="-127"/>
                <a:ea typeface="나눔스퀘어라운드 Bold" pitchFamily="50" charset="-127"/>
              </a:rPr>
              <a:t>: </a:t>
            </a:r>
            <a:r>
              <a:rPr lang="ko-KR" altLang="en-US" sz="1200" dirty="0" err="1" smtClean="0">
                <a:latin typeface="나눔스퀘어라운드 Bold" pitchFamily="50" charset="-127"/>
                <a:ea typeface="나눔스퀘어라운드 Bold" pitchFamily="50" charset="-127"/>
              </a:rPr>
              <a:t>주차별</a:t>
            </a:r>
            <a:r>
              <a:rPr lang="ko-KR" altLang="en-US" sz="1200" dirty="0" smtClean="0">
                <a:latin typeface="나눔스퀘어라운드 Bold" pitchFamily="50" charset="-127"/>
                <a:ea typeface="나눔스퀘어라운드 Bold" pitchFamily="50" charset="-127"/>
              </a:rPr>
              <a:t> 평균 </a:t>
            </a:r>
            <a:r>
              <a:rPr lang="ko-KR" altLang="en-US" sz="1200" dirty="0" err="1" smtClean="0">
                <a:latin typeface="나눔스퀘어라운드 Bold" pitchFamily="50" charset="-127"/>
                <a:ea typeface="나눔스퀘어라운드 Bold" pitchFamily="50" charset="-127"/>
              </a:rPr>
              <a:t>계절성지수</a:t>
            </a:r>
            <a:r>
              <a:rPr lang="ko-KR" altLang="en-US" sz="1200" dirty="0" smtClean="0">
                <a:latin typeface="나눔스퀘어라운드 Bold" pitchFamily="50" charset="-127"/>
                <a:ea typeface="나눔스퀘어라운드 Bold" pitchFamily="50" charset="-127"/>
              </a:rPr>
              <a:t> 산출</a:t>
            </a:r>
            <a:endParaRPr lang="en-US" altLang="ko-KR" sz="1200" dirty="0" smtClean="0">
              <a:latin typeface="나눔스퀘어라운드 Bold" pitchFamily="50" charset="-127"/>
              <a:ea typeface="나눔스퀘어라운드 Bold" pitchFamily="50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z="1200" dirty="0">
                <a:latin typeface="나눔스퀘어라운드 Bold" pitchFamily="50" charset="-127"/>
                <a:ea typeface="나눔스퀘어라운드 Bold" pitchFamily="50" charset="-127"/>
              </a:rPr>
              <a:t> </a:t>
            </a:r>
            <a:r>
              <a:rPr lang="en-US" altLang="ko-KR" sz="1200" dirty="0" smtClean="0">
                <a:latin typeface="나눔스퀘어라운드 Bold" pitchFamily="50" charset="-127"/>
                <a:ea typeface="나눔스퀘어라운드 Bold" pitchFamily="50" charset="-127"/>
              </a:rPr>
              <a:t>     </a:t>
            </a:r>
            <a:r>
              <a:rPr lang="ko-KR" altLang="en-US" sz="1200" dirty="0" smtClean="0">
                <a:latin typeface="나눔스퀘어라운드 Bold" pitchFamily="50" charset="-127"/>
                <a:ea typeface="나눔스퀘어라운드 Bold" pitchFamily="50" charset="-127"/>
              </a:rPr>
              <a:t>시 </a:t>
            </a:r>
            <a:r>
              <a:rPr lang="ko-KR" altLang="en-US" sz="1200" dirty="0" err="1" smtClean="0">
                <a:latin typeface="나눔스퀘어라운드 Bold" pitchFamily="50" charset="-127"/>
                <a:ea typeface="나눔스퀘어라운드 Bold" pitchFamily="50" charset="-127"/>
              </a:rPr>
              <a:t>주차수가</a:t>
            </a:r>
            <a:r>
              <a:rPr lang="ko-KR" altLang="en-US" sz="1200" dirty="0" smtClean="0">
                <a:latin typeface="나눔스퀘어라운드 Bold" pitchFamily="50" charset="-127"/>
                <a:ea typeface="나눔스퀘어라운드 Bold" pitchFamily="50" charset="-127"/>
              </a:rPr>
              <a:t> 통일되지 않음</a:t>
            </a:r>
            <a:endParaRPr lang="en-US" altLang="ko-KR" sz="1200" dirty="0" smtClean="0">
              <a:latin typeface="나눔스퀘어라운드 Bold" pitchFamily="50" charset="-127"/>
              <a:ea typeface="나눔스퀘어라운드 Bold" pitchFamily="50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z="1200" dirty="0">
                <a:latin typeface="나눔스퀘어라운드 Bold" pitchFamily="50" charset="-127"/>
                <a:ea typeface="나눔스퀘어라운드 Bold" pitchFamily="50" charset="-127"/>
              </a:rPr>
              <a:t> </a:t>
            </a:r>
            <a:r>
              <a:rPr lang="en-US" altLang="ko-KR" sz="1200" dirty="0" smtClean="0">
                <a:latin typeface="나눔스퀘어라운드 Bold" pitchFamily="50" charset="-127"/>
                <a:ea typeface="나눔스퀘어라운드 Bold" pitchFamily="50" charset="-127"/>
              </a:rPr>
              <a:t>  - </a:t>
            </a:r>
            <a:r>
              <a:rPr lang="ko-KR" altLang="en-US" sz="1200" u="sng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해결</a:t>
            </a:r>
            <a:r>
              <a:rPr lang="en-US" altLang="ko-KR" sz="1200" dirty="0" smtClean="0">
                <a:latin typeface="나눔스퀘어라운드 Bold" pitchFamily="50" charset="-127"/>
                <a:ea typeface="나눔스퀘어라운드 Bold" pitchFamily="50" charset="-127"/>
              </a:rPr>
              <a:t>: </a:t>
            </a:r>
            <a:r>
              <a:rPr lang="en-US" altLang="ko-KR" sz="1200" dirty="0" smtClean="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53</a:t>
            </a:r>
            <a:r>
              <a:rPr lang="ko-KR" altLang="en-US" sz="1200" dirty="0" smtClean="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주차 데이터를 제거함</a:t>
            </a:r>
            <a:endParaRPr lang="en-US" altLang="ko-KR" sz="1200" dirty="0" smtClean="0">
              <a:solidFill>
                <a:srgbClr val="0070C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z="1200" dirty="0">
                <a:solidFill>
                  <a:srgbClr val="7030A0"/>
                </a:solidFill>
                <a:latin typeface="나눔스퀘어라운드 Bold" pitchFamily="50" charset="-127"/>
                <a:ea typeface="나눔스퀘어라운드 Bold" pitchFamily="50" charset="-127"/>
              </a:rPr>
              <a:t> </a:t>
            </a:r>
            <a:r>
              <a:rPr lang="en-US" altLang="ko-KR" sz="1200" dirty="0" smtClean="0">
                <a:solidFill>
                  <a:srgbClr val="7030A0"/>
                </a:solidFill>
                <a:latin typeface="나눔스퀘어라운드 Bold" pitchFamily="50" charset="-127"/>
                <a:ea typeface="나눔스퀘어라운드 Bold" pitchFamily="50" charset="-127"/>
              </a:rPr>
              <a:t>     </a:t>
            </a:r>
            <a:r>
              <a:rPr lang="en-US" altLang="ko-KR" sz="1000" dirty="0" smtClean="0">
                <a:solidFill>
                  <a:srgbClr val="7030A0"/>
                </a:solidFill>
                <a:latin typeface="나눔스퀘어라운드 Bold" pitchFamily="50" charset="-127"/>
                <a:ea typeface="나눔스퀘어라운드 Bold" pitchFamily="50" charset="-127"/>
              </a:rPr>
              <a:t>※ 53</a:t>
            </a:r>
            <a:r>
              <a:rPr lang="ko-KR" altLang="en-US" sz="1000" dirty="0" smtClean="0">
                <a:solidFill>
                  <a:srgbClr val="7030A0"/>
                </a:solidFill>
                <a:latin typeface="나눔스퀘어라운드 Bold" pitchFamily="50" charset="-127"/>
                <a:ea typeface="나눔스퀘어라운드 Bold" pitchFamily="50" charset="-127"/>
              </a:rPr>
              <a:t>주차의 값이 커서 </a:t>
            </a:r>
            <a:r>
              <a:rPr lang="ko-KR" altLang="en-US" sz="1000" dirty="0" err="1" smtClean="0">
                <a:solidFill>
                  <a:srgbClr val="7030A0"/>
                </a:solidFill>
                <a:latin typeface="나눔스퀘어라운드 Bold" pitchFamily="50" charset="-127"/>
                <a:ea typeface="나눔스퀘어라운드 Bold" pitchFamily="50" charset="-127"/>
              </a:rPr>
              <a:t>중요도상</a:t>
            </a:r>
            <a:r>
              <a:rPr lang="ko-KR" altLang="en-US" sz="1000" dirty="0" smtClean="0">
                <a:solidFill>
                  <a:srgbClr val="7030A0"/>
                </a:solidFill>
                <a:latin typeface="나눔스퀘어라운드 Bold" pitchFamily="50" charset="-127"/>
                <a:ea typeface="나눔스퀘어라운드 Bold" pitchFamily="50" charset="-127"/>
              </a:rPr>
              <a:t> 이슈 존재</a:t>
            </a:r>
            <a:endParaRPr lang="en-US" altLang="ko-KR" sz="1000" dirty="0" smtClean="0">
              <a:solidFill>
                <a:srgbClr val="7030A0"/>
              </a:solidFill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37" name="모서리가 둥근 직사각형 36"/>
          <p:cNvSpPr/>
          <p:nvPr/>
        </p:nvSpPr>
        <p:spPr>
          <a:xfrm>
            <a:off x="4723530" y="2581086"/>
            <a:ext cx="1172478" cy="291207"/>
          </a:xfrm>
          <a:prstGeom prst="roundRect">
            <a:avLst>
              <a:gd name="adj" fmla="val 5742"/>
            </a:avLst>
          </a:prstGeom>
          <a:solidFill>
            <a:schemeClr val="bg1">
              <a:lumMod val="85000"/>
            </a:scheme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smtClean="0">
                <a:solidFill>
                  <a:schemeClr val="tx1"/>
                </a:solidFill>
                <a:latin typeface="나눔스퀘어라운드 Bold" pitchFamily="50" charset="-127"/>
                <a:ea typeface="나눔스퀘어라운드 Bold" pitchFamily="50" charset="-127"/>
              </a:rPr>
              <a:t>Outlier </a:t>
            </a:r>
            <a:r>
              <a:rPr lang="ko-KR" altLang="en-US" sz="1200" dirty="0" smtClean="0">
                <a:solidFill>
                  <a:schemeClr val="tx1"/>
                </a:solidFill>
                <a:latin typeface="나눔스퀘어라운드 Bold" pitchFamily="50" charset="-127"/>
                <a:ea typeface="나눔스퀘어라운드 Bold" pitchFamily="50" charset="-127"/>
              </a:rPr>
              <a:t>제거</a:t>
            </a:r>
            <a:endParaRPr lang="ko-KR" altLang="en-US" sz="1200" dirty="0">
              <a:solidFill>
                <a:schemeClr val="tx1"/>
              </a:solidFill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4585637" y="2448335"/>
            <a:ext cx="251568" cy="278354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나눔스퀘어라운드 ExtraBold" pitchFamily="50" charset="-127"/>
                <a:ea typeface="나눔스퀘어라운드 ExtraBold" pitchFamily="50" charset="-127"/>
              </a:rPr>
              <a:t>1</a:t>
            </a:r>
            <a:endParaRPr lang="ko-KR" altLang="en-US" sz="1200" b="1" dirty="0"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39" name="모서리가 둥근 직사각형 38"/>
          <p:cNvSpPr/>
          <p:nvPr/>
        </p:nvSpPr>
        <p:spPr>
          <a:xfrm>
            <a:off x="4723530" y="4800435"/>
            <a:ext cx="1540553" cy="291207"/>
          </a:xfrm>
          <a:prstGeom prst="roundRect">
            <a:avLst>
              <a:gd name="adj" fmla="val 5742"/>
            </a:avLst>
          </a:prstGeom>
          <a:solidFill>
            <a:schemeClr val="bg1">
              <a:lumMod val="85000"/>
            </a:scheme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  <a:latin typeface="나눔스퀘어라운드 Bold" pitchFamily="50" charset="-127"/>
                <a:ea typeface="나눔스퀘어라운드 Bold" pitchFamily="50" charset="-127"/>
              </a:rPr>
              <a:t>추세선 </a:t>
            </a:r>
            <a:r>
              <a:rPr lang="en-US" altLang="ko-KR" sz="1200" dirty="0" smtClean="0">
                <a:solidFill>
                  <a:schemeClr val="tx1"/>
                </a:solidFill>
                <a:latin typeface="나눔스퀘어라운드 Bold" pitchFamily="50" charset="-127"/>
                <a:ea typeface="나눔스퀘어라운드 Bold" pitchFamily="50" charset="-127"/>
              </a:rPr>
              <a:t>smoothing</a:t>
            </a:r>
            <a:endParaRPr lang="ko-KR" altLang="en-US" sz="1200" dirty="0">
              <a:solidFill>
                <a:schemeClr val="tx1"/>
              </a:solidFill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40" name="타원 39"/>
          <p:cNvSpPr/>
          <p:nvPr/>
        </p:nvSpPr>
        <p:spPr>
          <a:xfrm>
            <a:off x="4585637" y="4607921"/>
            <a:ext cx="251568" cy="278354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나눔스퀘어라운드 ExtraBold" pitchFamily="50" charset="-127"/>
                <a:ea typeface="나눔스퀘어라운드 ExtraBold" pitchFamily="50" charset="-127"/>
              </a:rPr>
              <a:t>2</a:t>
            </a:r>
            <a:endParaRPr lang="ko-KR" altLang="en-US" sz="1200" b="1" dirty="0"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4619141" y="2920108"/>
            <a:ext cx="2983509" cy="17173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88900" indent="-88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추세선 </a:t>
            </a:r>
            <a:r>
              <a:rPr lang="ko-KR" altLang="en-US" sz="1200" dirty="0" err="1" smtClean="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도출시</a:t>
            </a:r>
            <a:r>
              <a:rPr lang="ko-KR" altLang="en-US" sz="1200" dirty="0" smtClean="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추세에서 많이 벗어나 있는</a:t>
            </a:r>
            <a:endParaRPr lang="en-US" altLang="ko-KR" sz="1200" dirty="0" smtClean="0">
              <a:solidFill>
                <a:srgbClr val="0070C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z="1200" dirty="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en-US" altLang="ko-KR" sz="1200" dirty="0" smtClean="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1200" dirty="0" smtClean="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이상치</a:t>
            </a:r>
            <a:r>
              <a:rPr lang="en-US" altLang="ko-KR" sz="1200" dirty="0" smtClean="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(outlier) </a:t>
            </a:r>
            <a:r>
              <a:rPr lang="ko-KR" altLang="en-US" sz="1200" dirty="0" smtClean="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처리가 필요함</a:t>
            </a:r>
            <a:endParaRPr lang="en-US" altLang="ko-KR" sz="1200" dirty="0" smtClean="0">
              <a:solidFill>
                <a:srgbClr val="0070C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z="1200" dirty="0" smtClean="0">
                <a:latin typeface="나눔스퀘어라운드 Bold" pitchFamily="50" charset="-127"/>
                <a:ea typeface="나눔스퀘어라운드 Bold" pitchFamily="50" charset="-127"/>
              </a:rPr>
              <a:t>   - </a:t>
            </a:r>
            <a:r>
              <a:rPr lang="ko-KR" altLang="en-US" sz="1200" u="sng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영향</a:t>
            </a:r>
            <a:r>
              <a:rPr lang="en-US" altLang="ko-KR" sz="1200" dirty="0" smtClean="0">
                <a:latin typeface="나눔스퀘어라운드 Bold" pitchFamily="50" charset="-127"/>
                <a:ea typeface="나눔스퀘어라운드 Bold" pitchFamily="50" charset="-127"/>
              </a:rPr>
              <a:t>: </a:t>
            </a:r>
            <a:r>
              <a:rPr lang="ko-KR" altLang="en-US" sz="1200" dirty="0" smtClean="0">
                <a:latin typeface="나눔스퀘어라운드 Bold" pitchFamily="50" charset="-127"/>
                <a:ea typeface="나눔스퀘어라운드 Bold" pitchFamily="50" charset="-127"/>
              </a:rPr>
              <a:t>제거하지 </a:t>
            </a:r>
            <a:r>
              <a:rPr lang="ko-KR" altLang="en-US" sz="1200" dirty="0" err="1" smtClean="0">
                <a:latin typeface="나눔스퀘어라운드 Bold" pitchFamily="50" charset="-127"/>
                <a:ea typeface="나눔스퀘어라운드 Bold" pitchFamily="50" charset="-127"/>
              </a:rPr>
              <a:t>않을시</a:t>
            </a:r>
            <a:r>
              <a:rPr lang="ko-KR" altLang="en-US" sz="1200" dirty="0" smtClean="0">
                <a:latin typeface="나눔스퀘어라운드 Bold" pitchFamily="50" charset="-127"/>
                <a:ea typeface="나눔스퀘어라운드 Bold" pitchFamily="50" charset="-127"/>
              </a:rPr>
              <a:t> 평균 추세를</a:t>
            </a:r>
            <a:endParaRPr lang="en-US" altLang="ko-KR" sz="1200" dirty="0" smtClean="0">
              <a:latin typeface="나눔스퀘어라운드 Bold" pitchFamily="50" charset="-127"/>
              <a:ea typeface="나눔스퀘어라운드 Bold" pitchFamily="50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z="1200" dirty="0">
                <a:latin typeface="나눔스퀘어라운드 Bold" pitchFamily="50" charset="-127"/>
                <a:ea typeface="나눔스퀘어라운드 Bold" pitchFamily="50" charset="-127"/>
              </a:rPr>
              <a:t> </a:t>
            </a:r>
            <a:r>
              <a:rPr lang="en-US" altLang="ko-KR" sz="1200" dirty="0" smtClean="0">
                <a:latin typeface="나눔스퀘어라운드 Bold" pitchFamily="50" charset="-127"/>
                <a:ea typeface="나눔스퀘어라운드 Bold" pitchFamily="50" charset="-127"/>
              </a:rPr>
              <a:t>     </a:t>
            </a:r>
            <a:r>
              <a:rPr lang="ko-KR" altLang="en-US" sz="1200" dirty="0" smtClean="0">
                <a:latin typeface="나눔스퀘어라운드 Bold" pitchFamily="50" charset="-127"/>
                <a:ea typeface="나눔스퀘어라운드 Bold" pitchFamily="50" charset="-127"/>
              </a:rPr>
              <a:t>정확히 구하기 어려움</a:t>
            </a:r>
            <a:endParaRPr lang="en-US" altLang="ko-KR" sz="1200" dirty="0" smtClean="0">
              <a:latin typeface="나눔스퀘어라운드 Bold" pitchFamily="50" charset="-127"/>
              <a:ea typeface="나눔스퀘어라운드 Bold" pitchFamily="50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z="1200" dirty="0">
                <a:latin typeface="나눔스퀘어라운드 Bold" pitchFamily="50" charset="-127"/>
                <a:ea typeface="나눔스퀘어라운드 Bold" pitchFamily="50" charset="-127"/>
              </a:rPr>
              <a:t> </a:t>
            </a:r>
            <a:r>
              <a:rPr lang="en-US" altLang="ko-KR" sz="1200" dirty="0" smtClean="0">
                <a:latin typeface="나눔스퀘어라운드 Bold" pitchFamily="50" charset="-127"/>
                <a:ea typeface="나눔스퀘어라운드 Bold" pitchFamily="50" charset="-127"/>
              </a:rPr>
              <a:t>  - </a:t>
            </a:r>
            <a:r>
              <a:rPr lang="ko-KR" altLang="en-US" sz="1200" u="sng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해결</a:t>
            </a:r>
            <a:r>
              <a:rPr lang="en-US" altLang="ko-KR" sz="1200" dirty="0" smtClean="0">
                <a:latin typeface="나눔스퀘어라운드 Bold" pitchFamily="50" charset="-127"/>
                <a:ea typeface="나눔스퀘어라운드 Bold" pitchFamily="50" charset="-127"/>
              </a:rPr>
              <a:t>: </a:t>
            </a:r>
            <a:r>
              <a:rPr lang="en-US" altLang="ko-KR" sz="1200" dirty="0" smtClean="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</a:t>
            </a:r>
            <a:r>
              <a:rPr lang="ko-KR" altLang="en-US" sz="1200" dirty="0" smtClean="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판매량의 </a:t>
            </a:r>
            <a:r>
              <a:rPr lang="ko-KR" altLang="en-US" sz="1200" dirty="0" err="1" smtClean="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이동평균</a:t>
            </a:r>
            <a:r>
              <a:rPr lang="en-US" altLang="ko-KR" sz="1200" dirty="0" smtClean="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) ±</a:t>
            </a:r>
          </a:p>
          <a:p>
            <a:pPr>
              <a:lnSpc>
                <a:spcPct val="110000"/>
              </a:lnSpc>
            </a:pPr>
            <a:r>
              <a:rPr lang="en-US" altLang="ko-KR" sz="1200" dirty="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en-US" altLang="ko-KR" sz="1200" dirty="0" smtClean="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    1 X (</a:t>
            </a:r>
            <a:r>
              <a:rPr lang="ko-KR" altLang="en-US" sz="1200" dirty="0" smtClean="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이동평균값의 이동표준편차</a:t>
            </a:r>
            <a:r>
              <a:rPr lang="en-US" altLang="ko-KR" sz="1200" dirty="0" smtClean="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)</a:t>
            </a:r>
            <a:r>
              <a:rPr lang="ko-KR" altLang="en-US" sz="1200" dirty="0" smtClean="0">
                <a:latin typeface="나눔스퀘어라운드 Bold" pitchFamily="50" charset="-127"/>
                <a:ea typeface="나눔스퀘어라운드 Bold" pitchFamily="50" charset="-127"/>
              </a:rPr>
              <a:t>의</a:t>
            </a:r>
            <a:endParaRPr lang="en-US" altLang="ko-KR" sz="1200" dirty="0" smtClean="0">
              <a:latin typeface="나눔스퀘어라운드 Bold" pitchFamily="50" charset="-127"/>
              <a:ea typeface="나눔스퀘어라운드 Bold" pitchFamily="50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z="1200" dirty="0" smtClean="0">
                <a:latin typeface="나눔스퀘어라운드 Bold" pitchFamily="50" charset="-127"/>
                <a:ea typeface="나눔스퀘어라운드 Bold" pitchFamily="50" charset="-127"/>
              </a:rPr>
              <a:t>      </a:t>
            </a:r>
            <a:r>
              <a:rPr lang="ko-KR" altLang="en-US" sz="1200" dirty="0" smtClean="0">
                <a:latin typeface="나눔스퀘어라운드 Bold" pitchFamily="50" charset="-127"/>
                <a:ea typeface="나눔스퀘어라운드 Bold" pitchFamily="50" charset="-127"/>
              </a:rPr>
              <a:t>구간을 두어 이 구간 밖의 </a:t>
            </a:r>
            <a:r>
              <a:rPr lang="en-US" altLang="ko-KR" sz="1200" dirty="0" smtClean="0">
                <a:latin typeface="나눔스퀘어라운드 Bold" pitchFamily="50" charset="-127"/>
                <a:ea typeface="나눔스퀘어라운드 Bold" pitchFamily="50" charset="-127"/>
              </a:rPr>
              <a:t>QTY</a:t>
            </a:r>
            <a:r>
              <a:rPr lang="ko-KR" altLang="en-US" sz="1200" dirty="0" smtClean="0">
                <a:latin typeface="나눔스퀘어라운드 Bold" pitchFamily="50" charset="-127"/>
                <a:ea typeface="나눔스퀘어라운드 Bold" pitchFamily="50" charset="-127"/>
              </a:rPr>
              <a:t>는</a:t>
            </a:r>
            <a:endParaRPr lang="en-US" altLang="ko-KR" sz="1200" dirty="0" smtClean="0">
              <a:latin typeface="나눔스퀘어라운드 Bold" pitchFamily="50" charset="-127"/>
              <a:ea typeface="나눔스퀘어라운드 Bold" pitchFamily="50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z="1200" dirty="0" smtClean="0">
                <a:latin typeface="나눔스퀘어라운드 Bold" pitchFamily="50" charset="-127"/>
                <a:ea typeface="나눔스퀘어라운드 Bold" pitchFamily="50" charset="-127"/>
              </a:rPr>
              <a:t>      </a:t>
            </a:r>
            <a:r>
              <a:rPr lang="ko-KR" altLang="en-US" sz="1200" dirty="0" smtClean="0">
                <a:latin typeface="나눔스퀘어라운드 Bold" pitchFamily="50" charset="-127"/>
                <a:ea typeface="나눔스퀘어라운드 Bold" pitchFamily="50" charset="-127"/>
              </a:rPr>
              <a:t>추세 </a:t>
            </a:r>
            <a:r>
              <a:rPr lang="ko-KR" altLang="en-US" sz="1200" dirty="0" err="1" smtClean="0">
                <a:latin typeface="나눔스퀘어라운드 Bold" pitchFamily="50" charset="-127"/>
                <a:ea typeface="나눔스퀘어라운드 Bold" pitchFamily="50" charset="-127"/>
              </a:rPr>
              <a:t>도출시</a:t>
            </a:r>
            <a:r>
              <a:rPr lang="ko-KR" altLang="en-US" sz="1200" dirty="0" smtClean="0">
                <a:latin typeface="나눔스퀘어라운드 Bold" pitchFamily="50" charset="-127"/>
                <a:ea typeface="나눔스퀘어라운드 Bold" pitchFamily="50" charset="-127"/>
              </a:rPr>
              <a:t> 다른 값</a:t>
            </a:r>
            <a:r>
              <a:rPr lang="en-US" altLang="ko-KR" sz="1200" dirty="0" smtClean="0">
                <a:latin typeface="나눔스퀘어라운드 Bold" pitchFamily="50" charset="-127"/>
                <a:ea typeface="나눔스퀘어라운드 Bold" pitchFamily="50" charset="-127"/>
              </a:rPr>
              <a:t>(</a:t>
            </a:r>
            <a:r>
              <a:rPr lang="ko-KR" altLang="en-US" sz="1200" dirty="0" smtClean="0">
                <a:latin typeface="나눔스퀘어라운드 Bold" pitchFamily="50" charset="-127"/>
                <a:ea typeface="나눔스퀘어라운드 Bold" pitchFamily="50" charset="-127"/>
              </a:rPr>
              <a:t>상한</a:t>
            </a:r>
            <a:r>
              <a:rPr lang="en-US" altLang="ko-KR" sz="1200" dirty="0" smtClean="0">
                <a:latin typeface="나눔스퀘어라운드 Bold" pitchFamily="50" charset="-127"/>
                <a:ea typeface="나눔스퀘어라운드 Bold" pitchFamily="50" charset="-127"/>
              </a:rPr>
              <a:t>, </a:t>
            </a:r>
            <a:r>
              <a:rPr lang="ko-KR" altLang="en-US" sz="1200" dirty="0" smtClean="0">
                <a:latin typeface="나눔스퀘어라운드 Bold" pitchFamily="50" charset="-127"/>
                <a:ea typeface="나눔스퀘어라운드 Bold" pitchFamily="50" charset="-127"/>
              </a:rPr>
              <a:t>하한</a:t>
            </a:r>
            <a:r>
              <a:rPr lang="en-US" altLang="ko-KR" sz="1200" dirty="0" smtClean="0">
                <a:latin typeface="나눔스퀘어라운드 Bold" pitchFamily="50" charset="-127"/>
                <a:ea typeface="나눔스퀘어라운드 Bold" pitchFamily="50" charset="-127"/>
              </a:rPr>
              <a:t>)</a:t>
            </a:r>
            <a:r>
              <a:rPr lang="ko-KR" altLang="en-US" sz="1200" dirty="0" smtClean="0">
                <a:latin typeface="나눔스퀘어라운드 Bold" pitchFamily="50" charset="-127"/>
                <a:ea typeface="나눔스퀘어라운드 Bold" pitchFamily="50" charset="-127"/>
              </a:rPr>
              <a:t>으로 대체</a:t>
            </a:r>
            <a:endParaRPr lang="en-US" altLang="ko-KR" sz="1200" dirty="0" smtClean="0"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4619141" y="5153670"/>
            <a:ext cx="2815194" cy="9048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88900" indent="-88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위의 </a:t>
            </a:r>
            <a:r>
              <a:rPr lang="en-US" altLang="ko-KR" sz="1200" dirty="0" smtClean="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1)</a:t>
            </a:r>
            <a:r>
              <a:rPr lang="ko-KR" altLang="en-US" sz="1200" dirty="0" smtClean="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에서 구한 </a:t>
            </a:r>
            <a:r>
              <a:rPr lang="ko-KR" altLang="en-US" sz="1200" dirty="0" err="1" smtClean="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추세선을</a:t>
            </a:r>
            <a:r>
              <a:rPr lang="ko-KR" altLang="en-US" sz="1200" dirty="0" smtClean="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조금 더</a:t>
            </a:r>
            <a:endParaRPr lang="en-US" altLang="ko-KR" sz="1200" dirty="0" smtClean="0">
              <a:solidFill>
                <a:srgbClr val="0070C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z="1200" dirty="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en-US" altLang="ko-KR" sz="1200" dirty="0" smtClean="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 </a:t>
            </a:r>
            <a:r>
              <a:rPr lang="ko-KR" altLang="en-US" sz="1200" dirty="0" err="1" smtClean="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평활화하여</a:t>
            </a:r>
            <a:r>
              <a:rPr lang="ko-KR" altLang="en-US" sz="1200" dirty="0" smtClean="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매끄러운 곡선으로 만들기</a:t>
            </a:r>
            <a:endParaRPr lang="en-US" altLang="ko-KR" sz="1200" dirty="0" smtClean="0">
              <a:solidFill>
                <a:srgbClr val="0070C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z="1200" dirty="0" smtClean="0">
                <a:latin typeface="나눔스퀘어라운드 Bold" pitchFamily="50" charset="-127"/>
                <a:ea typeface="나눔스퀘어라운드 Bold" pitchFamily="50" charset="-127"/>
              </a:rPr>
              <a:t>   -  B.1.</a:t>
            </a:r>
            <a:r>
              <a:rPr lang="ko-KR" altLang="en-US" sz="1200" dirty="0" smtClean="0">
                <a:latin typeface="나눔스퀘어라운드 Bold" pitchFamily="50" charset="-127"/>
                <a:ea typeface="나눔스퀘어라운드 Bold" pitchFamily="50" charset="-127"/>
              </a:rPr>
              <a:t>의 </a:t>
            </a:r>
            <a:r>
              <a:rPr lang="ko-KR" altLang="en-US" sz="1200" dirty="0" err="1" smtClean="0">
                <a:latin typeface="나눔스퀘어라운드 Bold" pitchFamily="50" charset="-127"/>
                <a:ea typeface="나눔스퀘어라운드 Bold" pitchFamily="50" charset="-127"/>
              </a:rPr>
              <a:t>추세선의</a:t>
            </a:r>
            <a:r>
              <a:rPr lang="ko-KR" altLang="en-US" sz="1200" dirty="0" smtClean="0">
                <a:latin typeface="나눔스퀘어라운드 Bold" pitchFamily="50" charset="-127"/>
                <a:ea typeface="나눔스퀘어라운드 Bold" pitchFamily="50" charset="-127"/>
              </a:rPr>
              <a:t> 이동평균값을 취해</a:t>
            </a:r>
            <a:endParaRPr lang="en-US" altLang="ko-KR" sz="1200" dirty="0" smtClean="0">
              <a:latin typeface="나눔스퀘어라운드 Bold" pitchFamily="50" charset="-127"/>
              <a:ea typeface="나눔스퀘어라운드 Bold" pitchFamily="50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z="1200" dirty="0">
                <a:latin typeface="나눔스퀘어라운드 Bold" pitchFamily="50" charset="-127"/>
                <a:ea typeface="나눔스퀘어라운드 Bold" pitchFamily="50" charset="-127"/>
              </a:rPr>
              <a:t> </a:t>
            </a:r>
            <a:r>
              <a:rPr lang="en-US" altLang="ko-KR" sz="1200" dirty="0" smtClean="0">
                <a:latin typeface="나눔스퀘어라운드 Bold" pitchFamily="50" charset="-127"/>
                <a:ea typeface="나눔스퀘어라운드 Bold" pitchFamily="50" charset="-127"/>
              </a:rPr>
              <a:t>     </a:t>
            </a:r>
            <a:r>
              <a:rPr lang="ko-KR" altLang="en-US" sz="1200" dirty="0" err="1" smtClean="0">
                <a:latin typeface="나눔스퀘어라운드 Bold" pitchFamily="50" charset="-127"/>
                <a:ea typeface="나눔스퀘어라운드 Bold" pitchFamily="50" charset="-127"/>
              </a:rPr>
              <a:t>추세선을</a:t>
            </a:r>
            <a:r>
              <a:rPr lang="ko-KR" altLang="en-US" sz="1200" dirty="0" smtClean="0">
                <a:latin typeface="나눔스퀘어라운드 Bold" pitchFamily="50" charset="-127"/>
                <a:ea typeface="나눔스퀘어라운드 Bold" pitchFamily="50" charset="-127"/>
              </a:rPr>
              <a:t> 보다 </a:t>
            </a:r>
            <a:r>
              <a:rPr lang="ko-KR" altLang="en-US" sz="1200" dirty="0" err="1" smtClean="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평활화</a:t>
            </a:r>
            <a:r>
              <a:rPr lang="en-US" altLang="ko-KR" sz="1200" dirty="0" smtClean="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(smoothing)</a:t>
            </a:r>
            <a:r>
              <a:rPr lang="ko-KR" altLang="en-US" sz="1200" dirty="0" smtClean="0">
                <a:latin typeface="나눔스퀘어라운드 Bold" pitchFamily="50" charset="-127"/>
                <a:ea typeface="나눔스퀘어라운드 Bold" pitchFamily="50" charset="-127"/>
              </a:rPr>
              <a:t>함</a:t>
            </a:r>
            <a:endParaRPr lang="en-US" altLang="ko-KR" sz="1200" dirty="0" smtClean="0"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43" name="모서리가 둥근 직사각형 42"/>
          <p:cNvSpPr/>
          <p:nvPr/>
        </p:nvSpPr>
        <p:spPr>
          <a:xfrm>
            <a:off x="7795304" y="2562036"/>
            <a:ext cx="1414288" cy="291207"/>
          </a:xfrm>
          <a:prstGeom prst="roundRect">
            <a:avLst>
              <a:gd name="adj" fmla="val 5742"/>
            </a:avLst>
          </a:prstGeom>
          <a:solidFill>
            <a:schemeClr val="bg1">
              <a:lumMod val="85000"/>
            </a:scheme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  <a:latin typeface="나눔스퀘어라운드 Bold" pitchFamily="50" charset="-127"/>
                <a:ea typeface="나눔스퀘어라운드 Bold" pitchFamily="50" charset="-127"/>
              </a:rPr>
              <a:t>계절성 지수 계산</a:t>
            </a:r>
            <a:endParaRPr lang="ko-KR" altLang="en-US" sz="1200" dirty="0">
              <a:solidFill>
                <a:schemeClr val="tx1"/>
              </a:solidFill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44" name="타원 43"/>
          <p:cNvSpPr/>
          <p:nvPr/>
        </p:nvSpPr>
        <p:spPr>
          <a:xfrm>
            <a:off x="7657411" y="2429285"/>
            <a:ext cx="251568" cy="278354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나눔스퀘어라운드 ExtraBold" pitchFamily="50" charset="-127"/>
                <a:ea typeface="나눔스퀘어라운드 ExtraBold" pitchFamily="50" charset="-127"/>
              </a:rPr>
              <a:t>1</a:t>
            </a:r>
            <a:endParaRPr lang="ko-KR" altLang="en-US" sz="1200" b="1" dirty="0"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45" name="모서리가 둥근 직사각형 44"/>
          <p:cNvSpPr/>
          <p:nvPr/>
        </p:nvSpPr>
        <p:spPr>
          <a:xfrm>
            <a:off x="7795304" y="3847187"/>
            <a:ext cx="1774146" cy="291207"/>
          </a:xfrm>
          <a:prstGeom prst="roundRect">
            <a:avLst>
              <a:gd name="adj" fmla="val 5742"/>
            </a:avLst>
          </a:prstGeom>
          <a:solidFill>
            <a:schemeClr val="bg1">
              <a:lumMod val="85000"/>
            </a:scheme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  <a:latin typeface="나눔스퀘어라운드 Bold" pitchFamily="50" charset="-127"/>
                <a:ea typeface="나눔스퀘어라운드 Bold" pitchFamily="50" charset="-127"/>
              </a:rPr>
              <a:t>시장 안정성 고려 필요</a:t>
            </a:r>
            <a:endParaRPr lang="ko-KR" altLang="en-US" sz="1200" dirty="0">
              <a:solidFill>
                <a:schemeClr val="tx1"/>
              </a:solidFill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46" name="타원 45"/>
          <p:cNvSpPr/>
          <p:nvPr/>
        </p:nvSpPr>
        <p:spPr>
          <a:xfrm>
            <a:off x="7657411" y="3654673"/>
            <a:ext cx="251568" cy="278354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나눔스퀘어라운드 ExtraBold" pitchFamily="50" charset="-127"/>
                <a:ea typeface="나눔스퀘어라운드 ExtraBold" pitchFamily="50" charset="-127"/>
              </a:rPr>
              <a:t>2</a:t>
            </a:r>
            <a:endParaRPr lang="ko-KR" altLang="en-US" sz="1200" b="1" dirty="0"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7817915" y="2901058"/>
            <a:ext cx="2469715" cy="9048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88900" indent="-88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추세</a:t>
            </a:r>
            <a:r>
              <a:rPr lang="en-US" altLang="ko-KR" sz="12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</a:t>
            </a:r>
            <a:r>
              <a:rPr lang="en-US" altLang="ko-KR" sz="1200" dirty="0" err="1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level+trend</a:t>
            </a:r>
            <a:r>
              <a:rPr lang="en-US" altLang="ko-KR" sz="12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) X </a:t>
            </a:r>
            <a:r>
              <a:rPr lang="ko-KR" altLang="en-US" sz="12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계절성 요인</a:t>
            </a:r>
            <a:endParaRPr lang="en-US" altLang="ko-KR" sz="1200" dirty="0" smtClean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z="12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en-US" altLang="ko-KR" sz="12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 (seasonality) = </a:t>
            </a:r>
            <a:r>
              <a:rPr lang="ko-KR" altLang="en-US" sz="12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수요</a:t>
            </a:r>
            <a:r>
              <a:rPr lang="en-US" altLang="ko-KR" sz="12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(QTY)</a:t>
            </a:r>
          </a:p>
          <a:p>
            <a:pPr>
              <a:lnSpc>
                <a:spcPct val="110000"/>
              </a:lnSpc>
            </a:pPr>
            <a:r>
              <a:rPr lang="en-US" altLang="ko-KR" sz="1200" dirty="0" smtClean="0">
                <a:latin typeface="나눔스퀘어라운드 Bold" pitchFamily="50" charset="-127"/>
                <a:ea typeface="나눔스퀘어라운드 Bold" pitchFamily="50" charset="-127"/>
              </a:rPr>
              <a:t>   </a:t>
            </a:r>
            <a:r>
              <a:rPr lang="ko-KR" altLang="en-US" sz="1200" dirty="0" smtClean="0">
                <a:latin typeface="나눔스퀘어라운드 Bold" pitchFamily="50" charset="-127"/>
                <a:ea typeface="나눔스퀘어라운드 Bold" pitchFamily="50" charset="-127"/>
              </a:rPr>
              <a:t>⇒</a:t>
            </a:r>
            <a:r>
              <a:rPr lang="en-US" altLang="ko-KR" sz="1200" dirty="0" smtClean="0">
                <a:latin typeface="나눔스퀘어라운드 Bold" pitchFamily="50" charset="-127"/>
                <a:ea typeface="나눔스퀘어라운드 Bold" pitchFamily="50" charset="-127"/>
              </a:rPr>
              <a:t> </a:t>
            </a:r>
            <a:r>
              <a:rPr lang="en-US" altLang="ko-KR" sz="1200" dirty="0" smtClean="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</a:t>
            </a:r>
            <a:r>
              <a:rPr lang="ko-KR" altLang="en-US" sz="1200" dirty="0" smtClean="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계절성 지수</a:t>
            </a:r>
            <a:r>
              <a:rPr lang="en-US" altLang="ko-KR" sz="1200" dirty="0" smtClean="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) = (</a:t>
            </a:r>
            <a:r>
              <a:rPr lang="ko-KR" altLang="en-US" sz="1200" dirty="0" smtClean="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관찰된 </a:t>
            </a:r>
            <a:r>
              <a:rPr lang="en-US" altLang="ko-KR" sz="1200" dirty="0" smtClean="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QTY) /</a:t>
            </a:r>
          </a:p>
          <a:p>
            <a:pPr>
              <a:lnSpc>
                <a:spcPct val="110000"/>
              </a:lnSpc>
            </a:pPr>
            <a:r>
              <a:rPr lang="en-US" altLang="ko-KR" sz="1200" dirty="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en-US" altLang="ko-KR" sz="1200" dirty="0" smtClean="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     (B.2.</a:t>
            </a:r>
            <a:r>
              <a:rPr lang="ko-KR" altLang="en-US" sz="1200" dirty="0" smtClean="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의 추세선 값</a:t>
            </a:r>
            <a:r>
              <a:rPr lang="en-US" altLang="ko-KR" sz="1200" dirty="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)</a:t>
            </a:r>
            <a:endParaRPr lang="en-US" altLang="ko-KR" sz="1200" dirty="0" smtClean="0">
              <a:solidFill>
                <a:srgbClr val="0070C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7817915" y="4188470"/>
            <a:ext cx="2852832" cy="21236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88900" indent="-88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시장 안정성에 따라 서로 다른 계절성</a:t>
            </a:r>
            <a:endParaRPr lang="en-US" altLang="ko-KR" sz="1200" dirty="0" smtClean="0">
              <a:solidFill>
                <a:srgbClr val="0070C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z="1200" dirty="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en-US" altLang="ko-KR" sz="1200" dirty="0" smtClean="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1200" dirty="0" smtClean="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지수 공식 적용 필요성</a:t>
            </a:r>
            <a:endParaRPr lang="en-US" altLang="ko-KR" sz="1200" dirty="0" smtClean="0">
              <a:solidFill>
                <a:srgbClr val="0070C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z="1200" dirty="0" smtClean="0">
                <a:latin typeface="나눔스퀘어라운드 Bold" pitchFamily="50" charset="-127"/>
                <a:ea typeface="나눔스퀘어라운드 Bold" pitchFamily="50" charset="-127"/>
              </a:rPr>
              <a:t>   - </a:t>
            </a:r>
            <a:r>
              <a:rPr lang="ko-KR" altLang="en-US" sz="1200" u="sng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현상</a:t>
            </a:r>
            <a:r>
              <a:rPr lang="en-US" altLang="ko-KR" sz="12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:</a:t>
            </a:r>
            <a:r>
              <a:rPr lang="en-US" altLang="ko-KR" sz="1200" dirty="0" smtClean="0">
                <a:latin typeface="나눔스퀘어라운드 Bold" pitchFamily="50" charset="-127"/>
                <a:ea typeface="나눔스퀘어라운드 Bold" pitchFamily="50" charset="-127"/>
              </a:rPr>
              <a:t> </a:t>
            </a:r>
            <a:r>
              <a:rPr lang="ko-KR" altLang="en-US" sz="1200" dirty="0" smtClean="0">
                <a:latin typeface="나눔스퀘어라운드 Bold" pitchFamily="50" charset="-127"/>
                <a:ea typeface="나눔스퀘어라운드 Bold" pitchFamily="50" charset="-127"/>
              </a:rPr>
              <a:t>①판매량의 절대규모가 작고</a:t>
            </a:r>
            <a:endParaRPr lang="en-US" altLang="ko-KR" sz="1200" dirty="0" smtClean="0">
              <a:latin typeface="나눔스퀘어라운드 Bold" pitchFamily="50" charset="-127"/>
              <a:ea typeface="나눔스퀘어라운드 Bold" pitchFamily="50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z="1200" dirty="0">
                <a:latin typeface="나눔스퀘어라운드 Bold" pitchFamily="50" charset="-127"/>
                <a:ea typeface="나눔스퀘어라운드 Bold" pitchFamily="50" charset="-127"/>
              </a:rPr>
              <a:t> </a:t>
            </a:r>
            <a:r>
              <a:rPr lang="en-US" altLang="ko-KR" sz="1200" dirty="0" smtClean="0">
                <a:latin typeface="나눔스퀘어라운드 Bold" pitchFamily="50" charset="-127"/>
                <a:ea typeface="나눔스퀘어라운드 Bold" pitchFamily="50" charset="-127"/>
              </a:rPr>
              <a:t>     </a:t>
            </a:r>
            <a:r>
              <a:rPr lang="ko-KR" altLang="en-US" sz="1200" dirty="0" smtClean="0">
                <a:latin typeface="나눔스퀘어라운드 Bold" pitchFamily="50" charset="-127"/>
                <a:ea typeface="나눔스퀘어라운드 Bold" pitchFamily="50" charset="-127"/>
              </a:rPr>
              <a:t>②매출이 꾸준히 발생하지 않는</a:t>
            </a:r>
            <a:endParaRPr lang="en-US" altLang="ko-KR" sz="1200" dirty="0" smtClean="0">
              <a:latin typeface="나눔스퀘어라운드 Bold" pitchFamily="50" charset="-127"/>
              <a:ea typeface="나눔스퀘어라운드 Bold" pitchFamily="50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z="1200" dirty="0">
                <a:latin typeface="나눔스퀘어라운드 Bold" pitchFamily="50" charset="-127"/>
                <a:ea typeface="나눔스퀘어라운드 Bold" pitchFamily="50" charset="-127"/>
              </a:rPr>
              <a:t> </a:t>
            </a:r>
            <a:r>
              <a:rPr lang="en-US" altLang="ko-KR" sz="1200" dirty="0" smtClean="0">
                <a:latin typeface="나눔스퀘어라운드 Bold" pitchFamily="50" charset="-127"/>
                <a:ea typeface="나눔스퀘어라운드 Bold" pitchFamily="50" charset="-127"/>
              </a:rPr>
              <a:t>     ‘</a:t>
            </a:r>
            <a:r>
              <a:rPr lang="ko-KR" altLang="en-US" sz="1200" dirty="0" smtClean="0">
                <a:latin typeface="나눔스퀘어라운드 Bold" pitchFamily="50" charset="-127"/>
                <a:ea typeface="나눔스퀘어라운드 Bold" pitchFamily="50" charset="-127"/>
              </a:rPr>
              <a:t>불안정</a:t>
            </a:r>
            <a:r>
              <a:rPr lang="en-US" altLang="ko-KR" sz="1200" dirty="0" smtClean="0">
                <a:latin typeface="나눔스퀘어라운드 Bold" pitchFamily="50" charset="-127"/>
                <a:ea typeface="나눔스퀘어라운드 Bold" pitchFamily="50" charset="-127"/>
              </a:rPr>
              <a:t>’ </a:t>
            </a:r>
            <a:r>
              <a:rPr lang="ko-KR" altLang="en-US" sz="1200" dirty="0" smtClean="0">
                <a:latin typeface="나눔스퀘어라운드 Bold" pitchFamily="50" charset="-127"/>
                <a:ea typeface="나눔스퀘어라운드 Bold" pitchFamily="50" charset="-127"/>
              </a:rPr>
              <a:t>시장의 경우</a:t>
            </a:r>
            <a:r>
              <a:rPr lang="en-US" altLang="ko-KR" sz="1200" dirty="0" smtClean="0">
                <a:latin typeface="나눔스퀘어라운드 Bold" pitchFamily="50" charset="-127"/>
                <a:ea typeface="나눔스퀘어라운드 Bold" pitchFamily="50" charset="-127"/>
              </a:rPr>
              <a:t>,</a:t>
            </a:r>
            <a:r>
              <a:rPr lang="ko-KR" altLang="en-US" sz="1200" dirty="0" smtClean="0">
                <a:latin typeface="나눔스퀘어라운드 Bold" pitchFamily="50" charset="-127"/>
                <a:ea typeface="나눔스퀘어라운드 Bold" pitchFamily="50" charset="-127"/>
              </a:rPr>
              <a:t> </a:t>
            </a:r>
            <a:r>
              <a:rPr lang="en-US" altLang="ko-KR" sz="1200" dirty="0" smtClean="0">
                <a:latin typeface="나눔스퀘어라운드 Bold" pitchFamily="50" charset="-127"/>
                <a:ea typeface="나눔스퀘어라운드 Bold" pitchFamily="50" charset="-127"/>
              </a:rPr>
              <a:t>C.1.</a:t>
            </a:r>
            <a:r>
              <a:rPr lang="ko-KR" altLang="en-US" sz="1200" dirty="0" smtClean="0">
                <a:latin typeface="나눔스퀘어라운드 Bold" pitchFamily="50" charset="-127"/>
                <a:ea typeface="나눔스퀘어라운드 Bold" pitchFamily="50" charset="-127"/>
              </a:rPr>
              <a:t>의 계산식 중</a:t>
            </a:r>
            <a:endParaRPr lang="en-US" altLang="ko-KR" sz="1200" dirty="0" smtClean="0">
              <a:latin typeface="나눔스퀘어라운드 Bold" pitchFamily="50" charset="-127"/>
              <a:ea typeface="나눔스퀘어라운드 Bold" pitchFamily="50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z="1200" dirty="0">
                <a:latin typeface="나눔스퀘어라운드 Bold" pitchFamily="50" charset="-127"/>
                <a:ea typeface="나눔스퀘어라운드 Bold" pitchFamily="50" charset="-127"/>
              </a:rPr>
              <a:t> </a:t>
            </a:r>
            <a:r>
              <a:rPr lang="en-US" altLang="ko-KR" sz="1200" dirty="0" smtClean="0">
                <a:latin typeface="나눔스퀘어라운드 Bold" pitchFamily="50" charset="-127"/>
                <a:ea typeface="나눔스퀘어라운드 Bold" pitchFamily="50" charset="-127"/>
              </a:rPr>
              <a:t>    </a:t>
            </a:r>
            <a:r>
              <a:rPr lang="ko-KR" altLang="en-US" sz="1200" dirty="0" smtClean="0">
                <a:latin typeface="나눔스퀘어라운드 Bold" pitchFamily="50" charset="-127"/>
                <a:ea typeface="나눔스퀘어라운드 Bold" pitchFamily="50" charset="-127"/>
              </a:rPr>
              <a:t> 분모가 너무 작아</a:t>
            </a:r>
            <a:r>
              <a:rPr lang="en-US" altLang="ko-KR" sz="1200" dirty="0" smtClean="0">
                <a:latin typeface="나눔스퀘어라운드 Bold" pitchFamily="50" charset="-127"/>
                <a:ea typeface="나눔스퀘어라운드 Bold" pitchFamily="50" charset="-127"/>
              </a:rPr>
              <a:t> </a:t>
            </a:r>
            <a:r>
              <a:rPr lang="ko-KR" altLang="en-US" sz="1200" dirty="0" smtClean="0">
                <a:latin typeface="나눔스퀘어라운드 Bold" pitchFamily="50" charset="-127"/>
                <a:ea typeface="나눔스퀘어라운드 Bold" pitchFamily="50" charset="-127"/>
              </a:rPr>
              <a:t>작은 </a:t>
            </a:r>
            <a:r>
              <a:rPr lang="en-US" altLang="ko-KR" sz="1200" dirty="0" smtClean="0">
                <a:latin typeface="나눔스퀘어라운드 Bold" pitchFamily="50" charset="-127"/>
                <a:ea typeface="나눔스퀘어라운드 Bold" pitchFamily="50" charset="-127"/>
              </a:rPr>
              <a:t>QTY</a:t>
            </a:r>
            <a:r>
              <a:rPr lang="ko-KR" altLang="en-US" sz="1200" dirty="0" smtClean="0">
                <a:latin typeface="나눔스퀘어라운드 Bold" pitchFamily="50" charset="-127"/>
                <a:ea typeface="나눔스퀘어라운드 Bold" pitchFamily="50" charset="-127"/>
              </a:rPr>
              <a:t>의 변화로도</a:t>
            </a:r>
            <a:endParaRPr lang="en-US" altLang="ko-KR" sz="1200" dirty="0" smtClean="0">
              <a:latin typeface="나눔스퀘어라운드 Bold" pitchFamily="50" charset="-127"/>
              <a:ea typeface="나눔스퀘어라운드 Bold" pitchFamily="50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z="1200" dirty="0">
                <a:latin typeface="나눔스퀘어라운드 Bold" pitchFamily="50" charset="-127"/>
                <a:ea typeface="나눔스퀘어라운드 Bold" pitchFamily="50" charset="-127"/>
              </a:rPr>
              <a:t> </a:t>
            </a:r>
            <a:r>
              <a:rPr lang="en-US" altLang="ko-KR" sz="1200" dirty="0" smtClean="0">
                <a:latin typeface="나눔스퀘어라운드 Bold" pitchFamily="50" charset="-127"/>
                <a:ea typeface="나눔스퀘어라운드 Bold" pitchFamily="50" charset="-127"/>
              </a:rPr>
              <a:t>     </a:t>
            </a:r>
            <a:r>
              <a:rPr lang="ko-KR" altLang="en-US" sz="1200" dirty="0" smtClean="0">
                <a:latin typeface="나눔스퀘어라운드 Bold" pitchFamily="50" charset="-127"/>
                <a:ea typeface="나눔스퀘어라운드 Bold" pitchFamily="50" charset="-127"/>
              </a:rPr>
              <a:t>계절성 지수가 크게 흔들릴 수 있음</a:t>
            </a:r>
            <a:endParaRPr lang="en-US" altLang="ko-KR" sz="1200" dirty="0" smtClean="0">
              <a:latin typeface="나눔스퀘어라운드 Bold" pitchFamily="50" charset="-127"/>
              <a:ea typeface="나눔스퀘어라운드 Bold" pitchFamily="50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z="1200" dirty="0">
                <a:latin typeface="나눔스퀘어라운드 Bold" pitchFamily="50" charset="-127"/>
                <a:ea typeface="나눔스퀘어라운드 Bold" pitchFamily="50" charset="-127"/>
              </a:rPr>
              <a:t> </a:t>
            </a:r>
            <a:r>
              <a:rPr lang="en-US" altLang="ko-KR" sz="1200" dirty="0" smtClean="0">
                <a:latin typeface="나눔스퀘어라운드 Bold" pitchFamily="50" charset="-127"/>
                <a:ea typeface="나눔스퀘어라운드 Bold" pitchFamily="50" charset="-127"/>
              </a:rPr>
              <a:t>  - </a:t>
            </a:r>
            <a:r>
              <a:rPr lang="ko-KR" altLang="en-US" sz="1200" u="sng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해결</a:t>
            </a:r>
            <a:r>
              <a:rPr lang="en-US" altLang="ko-KR" sz="1200" dirty="0" smtClean="0">
                <a:latin typeface="나눔스퀘어라운드 Bold" pitchFamily="50" charset="-127"/>
                <a:ea typeface="나눔스퀘어라운드 Bold" pitchFamily="50" charset="-127"/>
              </a:rPr>
              <a:t>: </a:t>
            </a:r>
            <a:r>
              <a:rPr lang="ko-KR" altLang="en-US" sz="1200" dirty="0" smtClean="0">
                <a:latin typeface="나눔스퀘어라운드 Bold" pitchFamily="50" charset="-127"/>
                <a:ea typeface="나눔스퀘어라운드 Bold" pitchFamily="50" charset="-127"/>
              </a:rPr>
              <a:t>불안정한 시장은 </a:t>
            </a:r>
            <a:r>
              <a:rPr lang="ko-KR" altLang="en-US" sz="1200" dirty="0" smtClean="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실제 </a:t>
            </a:r>
            <a:r>
              <a:rPr lang="en-US" altLang="ko-KR" sz="1200" dirty="0" smtClean="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QTY </a:t>
            </a:r>
            <a:r>
              <a:rPr lang="ko-KR" altLang="en-US" sz="1200" dirty="0" smtClean="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대신</a:t>
            </a:r>
            <a:endParaRPr lang="en-US" altLang="ko-KR" sz="1200" dirty="0" smtClean="0">
              <a:solidFill>
                <a:srgbClr val="0070C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z="1200" dirty="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en-US" altLang="ko-KR" sz="1200" dirty="0" smtClean="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    B.1.</a:t>
            </a:r>
            <a:r>
              <a:rPr lang="ko-KR" altLang="en-US" sz="1200" dirty="0" smtClean="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의 정제된 </a:t>
            </a:r>
            <a:r>
              <a:rPr lang="en-US" altLang="ko-KR" sz="1200" dirty="0" smtClean="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QTY </a:t>
            </a:r>
            <a:r>
              <a:rPr lang="ko-KR" altLang="en-US" sz="1200" dirty="0" smtClean="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값으로 대체하여</a:t>
            </a:r>
            <a:endParaRPr lang="en-US" altLang="ko-KR" sz="1200" dirty="0" smtClean="0">
              <a:solidFill>
                <a:srgbClr val="0070C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z="1200" dirty="0" smtClean="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     </a:t>
            </a:r>
            <a:r>
              <a:rPr lang="ko-KR" altLang="en-US" sz="1200" dirty="0" smtClean="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계절성 지수 계산</a:t>
            </a:r>
            <a:endParaRPr lang="en-US" altLang="ko-KR" sz="1200" dirty="0" smtClean="0">
              <a:solidFill>
                <a:srgbClr val="0070C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49" name="타원 48"/>
          <p:cNvSpPr/>
          <p:nvPr/>
        </p:nvSpPr>
        <p:spPr>
          <a:xfrm>
            <a:off x="5317012" y="1751107"/>
            <a:ext cx="251568" cy="278354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나눔스퀘어라운드 ExtraBold" pitchFamily="50" charset="-127"/>
                <a:ea typeface="나눔스퀘어라운드 ExtraBold" pitchFamily="50" charset="-127"/>
              </a:rPr>
              <a:t>B</a:t>
            </a:r>
            <a:endParaRPr lang="ko-KR" altLang="en-US" sz="1200" b="1" dirty="0"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50" name="타원 49"/>
          <p:cNvSpPr/>
          <p:nvPr/>
        </p:nvSpPr>
        <p:spPr>
          <a:xfrm>
            <a:off x="8249920" y="1751107"/>
            <a:ext cx="251568" cy="278354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나눔스퀘어라운드 ExtraBold" pitchFamily="50" charset="-127"/>
                <a:ea typeface="나눔스퀘어라운드 ExtraBold" pitchFamily="50" charset="-127"/>
              </a:rPr>
              <a:t>C</a:t>
            </a:r>
            <a:endParaRPr lang="ko-KR" altLang="en-US" sz="1200" b="1" dirty="0"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29345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96DD8B-4E3C-4AB8-92FE-C48FEB9FF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443" y="414634"/>
            <a:ext cx="6568495" cy="541812"/>
          </a:xfrm>
        </p:spPr>
        <p:txBody>
          <a:bodyPr/>
          <a:lstStyle/>
          <a:p>
            <a:r>
              <a:rPr lang="en-US" altLang="ko-KR" dirty="0" smtClean="0">
                <a:latin typeface="나눔스퀘어라운드 ExtraBold" pitchFamily="50" charset="-127"/>
                <a:ea typeface="나눔스퀘어라운드 ExtraBold" pitchFamily="50" charset="-127"/>
              </a:rPr>
              <a:t>2. </a:t>
            </a:r>
            <a:r>
              <a:rPr lang="ko-KR" altLang="en-US" dirty="0" smtClean="0">
                <a:latin typeface="나눔스퀘어라운드 ExtraBold" pitchFamily="50" charset="-127"/>
                <a:ea typeface="나눔스퀘어라운드 ExtraBold" pitchFamily="50" charset="-127"/>
              </a:rPr>
              <a:t>분석모형 개발 </a:t>
            </a:r>
            <a:r>
              <a:rPr lang="en-US" altLang="ko-KR" sz="2800" dirty="0">
                <a:latin typeface="나눔스퀘어라운드 ExtraBold" pitchFamily="50" charset="-127"/>
                <a:ea typeface="나눔스퀘어라운드 ExtraBold" pitchFamily="50" charset="-127"/>
              </a:rPr>
              <a:t>(</a:t>
            </a:r>
            <a:r>
              <a:rPr lang="ko-KR" altLang="en-US" sz="2800" dirty="0">
                <a:latin typeface="나눔스퀘어라운드 ExtraBold" pitchFamily="50" charset="-127"/>
                <a:ea typeface="나눔스퀘어라운드 ExtraBold" pitchFamily="50" charset="-127"/>
              </a:rPr>
              <a:t>계절성 지수 산출</a:t>
            </a:r>
            <a:r>
              <a:rPr lang="en-US" altLang="ko-KR" sz="2800" dirty="0">
                <a:latin typeface="나눔스퀘어라운드 ExtraBold" pitchFamily="50" charset="-127"/>
                <a:ea typeface="나눔스퀘어라운드 ExtraBold" pitchFamily="50" charset="-127"/>
              </a:rPr>
              <a:t>)</a:t>
            </a:r>
            <a:endParaRPr lang="ko-KR" altLang="en-US" sz="2800" dirty="0"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E168F5-E576-48AE-AAB2-9CBE85D3B6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3747" y="1086477"/>
            <a:ext cx="7838440" cy="288433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 smtClean="0">
                <a:latin typeface="나눔스퀘어라운드 Bold" pitchFamily="50" charset="-127"/>
                <a:ea typeface="나눔스퀘어라운드 Bold" pitchFamily="50" charset="-127"/>
              </a:rPr>
              <a:t>과거 판매</a:t>
            </a:r>
            <a:r>
              <a:rPr lang="en-US" altLang="ko-KR" dirty="0" smtClean="0">
                <a:latin typeface="나눔스퀘어라운드 Bold" pitchFamily="50" charset="-127"/>
                <a:ea typeface="나눔스퀘어라운드 Bold" pitchFamily="50" charset="-127"/>
              </a:rPr>
              <a:t> </a:t>
            </a:r>
            <a:r>
              <a:rPr lang="ko-KR" altLang="en-US" dirty="0" smtClean="0">
                <a:latin typeface="나눔스퀘어라운드 Bold" pitchFamily="50" charset="-127"/>
                <a:ea typeface="나눔스퀘어라운드 Bold" pitchFamily="50" charset="-127"/>
              </a:rPr>
              <a:t>데이터</a:t>
            </a:r>
            <a:r>
              <a:rPr lang="ko-KR" altLang="en-US" dirty="0">
                <a:latin typeface="나눔스퀘어라운드 Bold" pitchFamily="50" charset="-127"/>
                <a:ea typeface="나눔스퀘어라운드 Bold" pitchFamily="50" charset="-127"/>
              </a:rPr>
              <a:t>의</a:t>
            </a:r>
            <a:r>
              <a:rPr lang="ko-KR" altLang="en-US" dirty="0" smtClean="0">
                <a:latin typeface="나눔스퀘어라운드 Bold" pitchFamily="50" charset="-127"/>
                <a:ea typeface="나눔스퀘어라운드 Bold" pitchFamily="50" charset="-127"/>
              </a:rPr>
              <a:t> </a:t>
            </a:r>
            <a:r>
              <a:rPr lang="ko-KR" altLang="en-US" dirty="0" err="1">
                <a:latin typeface="나눔스퀘어라운드 Bold" pitchFamily="50" charset="-127"/>
                <a:ea typeface="나눔스퀘어라운드 Bold" pitchFamily="50" charset="-127"/>
              </a:rPr>
              <a:t>주차별</a:t>
            </a:r>
            <a:r>
              <a:rPr lang="ko-KR" altLang="en-US" dirty="0">
                <a:latin typeface="나눔스퀘어라운드 Bold" pitchFamily="50" charset="-127"/>
                <a:ea typeface="나눔스퀘어라운드 Bold" pitchFamily="50" charset="-127"/>
              </a:rPr>
              <a:t> 계절성 특성을 </a:t>
            </a:r>
            <a:r>
              <a:rPr lang="ko-KR" altLang="en-US">
                <a:latin typeface="나눔스퀘어라운드 Bold" pitchFamily="50" charset="-127"/>
                <a:ea typeface="나눔스퀘어라운드 Bold" pitchFamily="50" charset="-127"/>
              </a:rPr>
              <a:t>반영한 </a:t>
            </a:r>
            <a:r>
              <a:rPr lang="ko-KR" altLang="en-US" smtClean="0">
                <a:latin typeface="나눔스퀘어라운드 Bold" pitchFamily="50" charset="-127"/>
                <a:ea typeface="나눔스퀘어라운드 Bold" pitchFamily="50" charset="-127"/>
              </a:rPr>
              <a:t>분석모형의 로직 </a:t>
            </a:r>
            <a:endParaRPr lang="ko-KR" altLang="en-US" dirty="0"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197997" y="2013348"/>
            <a:ext cx="2100674" cy="522508"/>
          </a:xfrm>
          <a:prstGeom prst="round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Bold" pitchFamily="50" charset="-127"/>
                <a:ea typeface="나눔스퀘어라운드 Bold" pitchFamily="50" charset="-127"/>
              </a:rPr>
              <a:t>Data Source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196291" y="2881500"/>
            <a:ext cx="2112135" cy="562972"/>
          </a:xfrm>
          <a:prstGeom prst="round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나눔스퀘어라운드 Bold" pitchFamily="50" charset="-127"/>
                <a:ea typeface="나눔스퀘어라운드 Bold" pitchFamily="50" charset="-127"/>
              </a:rPr>
              <a:t>Data Loading</a:t>
            </a:r>
            <a:endParaRPr lang="ko-KR" altLang="en-US" dirty="0"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202021" y="3783259"/>
            <a:ext cx="2112135" cy="562972"/>
          </a:xfrm>
          <a:prstGeom prst="round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latin typeface="나눔스퀘어라운드 Bold" pitchFamily="50" charset="-127"/>
                <a:ea typeface="나눔스퀘어라운드 Bold" pitchFamily="50" charset="-127"/>
              </a:rPr>
              <a:t>Temporary</a:t>
            </a:r>
            <a:endParaRPr lang="en-US" altLang="ko-KR">
              <a:latin typeface="나눔스퀘어라운드 Bold" pitchFamily="50" charset="-127"/>
              <a:ea typeface="나눔스퀘어라운드 Bold" pitchFamily="50" charset="-127"/>
            </a:endParaRPr>
          </a:p>
          <a:p>
            <a:pPr algn="ctr"/>
            <a:r>
              <a:rPr lang="en-US" altLang="ko-KR" smtClean="0">
                <a:latin typeface="나눔스퀘어라운드 Bold" pitchFamily="50" charset="-127"/>
                <a:ea typeface="나눔스퀘어라운드 Bold" pitchFamily="50" charset="-127"/>
              </a:rPr>
              <a:t>data </a:t>
            </a:r>
            <a:r>
              <a:rPr lang="en-US" altLang="ko-KR" dirty="0" smtClean="0">
                <a:latin typeface="나눔스퀘어라운드 Bold" pitchFamily="50" charset="-127"/>
                <a:ea typeface="나눔스퀘어라운드 Bold" pitchFamily="50" charset="-127"/>
              </a:rPr>
              <a:t>table</a:t>
            </a:r>
            <a:endParaRPr lang="ko-KR" altLang="en-US" dirty="0"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207753" y="4693813"/>
            <a:ext cx="2112135" cy="562972"/>
          </a:xfrm>
          <a:prstGeom prst="round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latin typeface="나눔스퀘어라운드 Bold" pitchFamily="50" charset="-127"/>
                <a:ea typeface="나눔스퀘어라운드 Bold" pitchFamily="50" charset="-127"/>
              </a:rPr>
              <a:t>Spark SQL</a:t>
            </a:r>
            <a:endParaRPr lang="en-US" altLang="ko-KR" dirty="0" smtClean="0"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413142" y="5790247"/>
            <a:ext cx="1970468" cy="672684"/>
          </a:xfrm>
          <a:prstGeom prst="roundRect">
            <a:avLst/>
          </a:prstGeom>
          <a:solidFill>
            <a:srgbClr val="ED737F"/>
          </a:solidFill>
          <a:ln>
            <a:solidFill>
              <a:srgbClr val="ED73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나눔스퀘어라운드 Bold" pitchFamily="50" charset="-127"/>
                <a:ea typeface="나눔스퀘어라운드 Bold" pitchFamily="50" charset="-127"/>
              </a:rPr>
              <a:t>Filter outlier data</a:t>
            </a:r>
            <a:endParaRPr lang="ko-KR" altLang="en-US" dirty="0"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4815470" y="5796017"/>
            <a:ext cx="1970468" cy="672684"/>
          </a:xfrm>
          <a:prstGeom prst="roundRect">
            <a:avLst/>
          </a:prstGeom>
          <a:solidFill>
            <a:srgbClr val="ED737F"/>
          </a:solidFill>
          <a:ln>
            <a:solidFill>
              <a:srgbClr val="ED73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나눔스퀘어라운드 Bold" pitchFamily="50" charset="-127"/>
                <a:ea typeface="나눔스퀘어라운드 Bold" pitchFamily="50" charset="-127"/>
              </a:rPr>
              <a:t>Mathematical function</a:t>
            </a:r>
            <a:endParaRPr lang="ko-KR" altLang="en-US" dirty="0"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7010111" y="5801789"/>
            <a:ext cx="1970468" cy="672684"/>
          </a:xfrm>
          <a:prstGeom prst="roundRect">
            <a:avLst/>
          </a:prstGeom>
          <a:solidFill>
            <a:srgbClr val="ED737F"/>
          </a:solidFill>
          <a:ln>
            <a:solidFill>
              <a:srgbClr val="ED73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나눔스퀘어라운드 Bold" pitchFamily="50" charset="-127"/>
                <a:ea typeface="나눔스퀘어라운드 Bold" pitchFamily="50" charset="-127"/>
              </a:rPr>
              <a:t>Aggregate </a:t>
            </a:r>
          </a:p>
          <a:p>
            <a:pPr algn="ctr"/>
            <a:r>
              <a:rPr lang="en-US" altLang="ko-KR" dirty="0" smtClean="0">
                <a:latin typeface="나눔스퀘어라운드 Bold" pitchFamily="50" charset="-127"/>
                <a:ea typeface="나눔스퀘어라운드 Bold" pitchFamily="50" charset="-127"/>
              </a:rPr>
              <a:t>function</a:t>
            </a:r>
            <a:endParaRPr lang="ko-KR" altLang="en-US" dirty="0"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8990597" y="1611539"/>
            <a:ext cx="2492667" cy="553147"/>
          </a:xfrm>
          <a:prstGeom prst="round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latin typeface="나눔스퀘어라운드 Bold" pitchFamily="50" charset="-127"/>
                <a:ea typeface="나눔스퀘어라운드 Bold" pitchFamily="50" charset="-127"/>
              </a:rPr>
              <a:t>Moving Average</a:t>
            </a:r>
            <a:endParaRPr lang="ko-KR" altLang="en-US" sz="1600" dirty="0"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3354832" y="3948942"/>
            <a:ext cx="1856271" cy="719374"/>
          </a:xfrm>
          <a:prstGeom prst="roundRect">
            <a:avLst/>
          </a:prstGeom>
          <a:solidFill>
            <a:srgbClr val="05BB83"/>
          </a:solidFill>
          <a:ln>
            <a:solidFill>
              <a:srgbClr val="05BB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latin typeface="나눔스퀘어라운드 Bold" pitchFamily="50" charset="-127"/>
                <a:ea typeface="나눔스퀘어라운드 Bold" pitchFamily="50" charset="-127"/>
              </a:rPr>
              <a:t>Create / Update</a:t>
            </a:r>
          </a:p>
          <a:p>
            <a:pPr algn="ctr"/>
            <a:r>
              <a:rPr lang="en-US" altLang="ko-KR" sz="1600" dirty="0" err="1" smtClean="0">
                <a:latin typeface="나눔스퀘어라운드 Bold" pitchFamily="50" charset="-127"/>
                <a:ea typeface="나눔스퀘어라운드 Bold" pitchFamily="50" charset="-127"/>
              </a:rPr>
              <a:t>rawData</a:t>
            </a:r>
            <a:endParaRPr lang="ko-KR" altLang="en-US" sz="1600" dirty="0"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8993632" y="2671020"/>
            <a:ext cx="2492666" cy="672684"/>
          </a:xfrm>
          <a:prstGeom prst="round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smtClean="0">
                <a:latin typeface="나눔스퀘어라운드 Bold" pitchFamily="50" charset="-127"/>
                <a:ea typeface="나눔스퀘어라운드 Bold" pitchFamily="50" charset="-127"/>
              </a:rPr>
              <a:t>Moving </a:t>
            </a:r>
            <a:endParaRPr lang="en-US" altLang="ko-KR" sz="1600" dirty="0" smtClean="0">
              <a:latin typeface="나눔스퀘어라운드 Bold" pitchFamily="50" charset="-127"/>
              <a:ea typeface="나눔스퀘어라운드 Bold" pitchFamily="50" charset="-127"/>
            </a:endParaRPr>
          </a:p>
          <a:p>
            <a:r>
              <a:rPr lang="en-US" altLang="ko-KR" sz="1600" dirty="0" smtClean="0">
                <a:latin typeface="나눔스퀘어라운드 Bold" pitchFamily="50" charset="-127"/>
                <a:ea typeface="나눔스퀘어라운드 Bold" pitchFamily="50" charset="-127"/>
              </a:rPr>
              <a:t>Standard deviation</a:t>
            </a:r>
            <a:endParaRPr lang="ko-KR" altLang="en-US" sz="1600" dirty="0"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3387301" y="2229174"/>
            <a:ext cx="1791335" cy="813947"/>
          </a:xfrm>
          <a:prstGeom prst="roundRect">
            <a:avLst/>
          </a:prstGeom>
          <a:solidFill>
            <a:srgbClr val="05BB83"/>
          </a:solidFill>
          <a:ln>
            <a:solidFill>
              <a:srgbClr val="05BB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latin typeface="나눔스퀘어라운드 Bold" pitchFamily="50" charset="-127"/>
                <a:ea typeface="나눔스퀘어라운드 Bold" pitchFamily="50" charset="-127"/>
              </a:rPr>
              <a:t>Understanding</a:t>
            </a:r>
          </a:p>
          <a:p>
            <a:pPr algn="ctr"/>
            <a:r>
              <a:rPr lang="en-US" altLang="ko-KR" sz="1600" dirty="0" err="1" smtClean="0">
                <a:latin typeface="나눔스퀘어라운드 Bold" pitchFamily="50" charset="-127"/>
                <a:ea typeface="나눔스퀘어라운드 Bold" pitchFamily="50" charset="-127"/>
              </a:rPr>
              <a:t>rawData</a:t>
            </a:r>
            <a:endParaRPr lang="ko-KR" altLang="en-US" sz="1600" dirty="0"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5925381" y="2311517"/>
            <a:ext cx="2060055" cy="672684"/>
          </a:xfrm>
          <a:prstGeom prst="round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latin typeface="나눔스퀘어라운드 Bold" pitchFamily="50" charset="-127"/>
                <a:ea typeface="나눔스퀘어라운드 Bold" pitchFamily="50" charset="-127"/>
              </a:rPr>
              <a:t>Statistical function</a:t>
            </a:r>
            <a:endParaRPr lang="ko-KR" altLang="en-US" dirty="0"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5949031" y="3940650"/>
            <a:ext cx="2041898" cy="727666"/>
          </a:xfrm>
          <a:prstGeom prst="roundRect">
            <a:avLst/>
          </a:prstGeom>
          <a:solidFill>
            <a:srgbClr val="05BB83"/>
          </a:solidFill>
          <a:ln>
            <a:solidFill>
              <a:srgbClr val="05BB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latin typeface="나눔스퀘어라운드 Bold" pitchFamily="50" charset="-127"/>
                <a:ea typeface="나눔스퀘어라운드 Bold" pitchFamily="50" charset="-127"/>
              </a:rPr>
              <a:t>Create / Update</a:t>
            </a:r>
          </a:p>
          <a:p>
            <a:pPr algn="ctr"/>
            <a:r>
              <a:rPr lang="en-US" altLang="ko-KR" sz="1600" dirty="0" smtClean="0">
                <a:latin typeface="나눔스퀘어라운드 Bold" pitchFamily="50" charset="-127"/>
                <a:ea typeface="나눔스퀘어라운드 Bold" pitchFamily="50" charset="-127"/>
              </a:rPr>
              <a:t>Refined data</a:t>
            </a:r>
            <a:endParaRPr lang="ko-KR" altLang="en-US" sz="1600" dirty="0"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2597403" y="5796017"/>
            <a:ext cx="1970468" cy="672684"/>
          </a:xfrm>
          <a:prstGeom prst="roundRect">
            <a:avLst/>
          </a:prstGeom>
          <a:solidFill>
            <a:srgbClr val="ED737F"/>
          </a:solidFill>
          <a:ln>
            <a:solidFill>
              <a:srgbClr val="ED73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나눔스퀘어라운드 Bold" pitchFamily="50" charset="-127"/>
                <a:ea typeface="나눔스퀘어라운드 Bold" pitchFamily="50" charset="-127"/>
              </a:rPr>
              <a:t>Map function</a:t>
            </a:r>
            <a:endParaRPr lang="ko-KR" altLang="en-US" dirty="0"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27" name="모서리가 둥근 직사각형 26"/>
          <p:cNvSpPr/>
          <p:nvPr/>
        </p:nvSpPr>
        <p:spPr>
          <a:xfrm>
            <a:off x="9220898" y="5790247"/>
            <a:ext cx="1970468" cy="672684"/>
          </a:xfrm>
          <a:prstGeom prst="roundRect">
            <a:avLst/>
          </a:prstGeom>
          <a:solidFill>
            <a:srgbClr val="ED737F"/>
          </a:solidFill>
          <a:ln>
            <a:solidFill>
              <a:srgbClr val="ED73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나눔스퀘어라운드 Bold" pitchFamily="50" charset="-127"/>
                <a:ea typeface="나눔스퀘어라운드 Bold" pitchFamily="50" charset="-127"/>
              </a:rPr>
              <a:t>Hive QL</a:t>
            </a:r>
            <a:endParaRPr lang="ko-KR" altLang="en-US" dirty="0"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cxnSp>
        <p:nvCxnSpPr>
          <p:cNvPr id="51" name="꺾인 연결선 50"/>
          <p:cNvCxnSpPr>
            <a:stCxn id="18" idx="2"/>
            <a:endCxn id="20" idx="0"/>
          </p:cNvCxnSpPr>
          <p:nvPr/>
        </p:nvCxnSpPr>
        <p:spPr>
          <a:xfrm rot="16200000" flipH="1">
            <a:off x="9985281" y="2416336"/>
            <a:ext cx="506334" cy="3034"/>
          </a:xfrm>
          <a:prstGeom prst="bentConnector3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모서리가 둥근 직사각형 85"/>
          <p:cNvSpPr/>
          <p:nvPr/>
        </p:nvSpPr>
        <p:spPr>
          <a:xfrm>
            <a:off x="9278894" y="3882639"/>
            <a:ext cx="2204370" cy="841506"/>
          </a:xfrm>
          <a:prstGeom prst="roundRect">
            <a:avLst/>
          </a:prstGeom>
          <a:solidFill>
            <a:srgbClr val="FFC5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Bold" pitchFamily="50" charset="-127"/>
                <a:ea typeface="나눔스퀘어라운드 Bold" pitchFamily="50" charset="-127"/>
              </a:rPr>
              <a:t>Seasonality</a:t>
            </a:r>
            <a:endParaRPr lang="en-US" altLang="ko-KR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207" name="모서리가 둥근 직사각형 206"/>
          <p:cNvSpPr/>
          <p:nvPr/>
        </p:nvSpPr>
        <p:spPr>
          <a:xfrm>
            <a:off x="327282" y="5630333"/>
            <a:ext cx="10981036" cy="1024467"/>
          </a:xfrm>
          <a:prstGeom prst="roundRect">
            <a:avLst/>
          </a:prstGeom>
          <a:noFill/>
          <a:ln w="19050">
            <a:solidFill>
              <a:srgbClr val="ED73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cxnSp>
        <p:nvCxnSpPr>
          <p:cNvPr id="6" name="꺾인 연결선 5"/>
          <p:cNvCxnSpPr>
            <a:stCxn id="11" idx="3"/>
            <a:endCxn id="21" idx="1"/>
          </p:cNvCxnSpPr>
          <p:nvPr/>
        </p:nvCxnSpPr>
        <p:spPr>
          <a:xfrm flipV="1">
            <a:off x="2319888" y="2636148"/>
            <a:ext cx="1067413" cy="2339151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45" name="직선 화살표 연결선 44"/>
          <p:cNvCxnSpPr>
            <a:stCxn id="8" idx="2"/>
            <a:endCxn id="10" idx="0"/>
          </p:cNvCxnSpPr>
          <p:nvPr/>
        </p:nvCxnSpPr>
        <p:spPr>
          <a:xfrm>
            <a:off x="1252359" y="3444472"/>
            <a:ext cx="5730" cy="338787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/>
          <p:cNvCxnSpPr>
            <a:stCxn id="10" idx="2"/>
            <a:endCxn id="11" idx="0"/>
          </p:cNvCxnSpPr>
          <p:nvPr/>
        </p:nvCxnSpPr>
        <p:spPr>
          <a:xfrm>
            <a:off x="1258089" y="4346231"/>
            <a:ext cx="5732" cy="347582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/>
          <p:cNvCxnSpPr>
            <a:stCxn id="4" idx="2"/>
            <a:endCxn id="8" idx="0"/>
          </p:cNvCxnSpPr>
          <p:nvPr/>
        </p:nvCxnSpPr>
        <p:spPr>
          <a:xfrm>
            <a:off x="1248334" y="2535856"/>
            <a:ext cx="4025" cy="345644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/>
          <p:cNvCxnSpPr>
            <a:stCxn id="21" idx="2"/>
            <a:endCxn id="19" idx="0"/>
          </p:cNvCxnSpPr>
          <p:nvPr/>
        </p:nvCxnSpPr>
        <p:spPr>
          <a:xfrm flipH="1">
            <a:off x="4282968" y="3043121"/>
            <a:ext cx="1" cy="905821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/>
          <p:cNvCxnSpPr>
            <a:stCxn id="19" idx="3"/>
            <a:endCxn id="25" idx="1"/>
          </p:cNvCxnSpPr>
          <p:nvPr/>
        </p:nvCxnSpPr>
        <p:spPr>
          <a:xfrm flipV="1">
            <a:off x="5211103" y="4304483"/>
            <a:ext cx="737928" cy="4146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꺾인 연결선 57"/>
          <p:cNvCxnSpPr>
            <a:stCxn id="18" idx="1"/>
            <a:endCxn id="22" idx="3"/>
          </p:cNvCxnSpPr>
          <p:nvPr/>
        </p:nvCxnSpPr>
        <p:spPr>
          <a:xfrm rot="10800000" flipV="1">
            <a:off x="7985437" y="1888113"/>
            <a:ext cx="1005161" cy="759746"/>
          </a:xfrm>
          <a:prstGeom prst="bentConnector3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/>
          <p:cNvCxnSpPr>
            <a:stCxn id="22" idx="2"/>
            <a:endCxn id="25" idx="0"/>
          </p:cNvCxnSpPr>
          <p:nvPr/>
        </p:nvCxnSpPr>
        <p:spPr>
          <a:xfrm>
            <a:off x="6955409" y="2984201"/>
            <a:ext cx="14571" cy="956449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꺾인 연결선 63"/>
          <p:cNvCxnSpPr>
            <a:stCxn id="207" idx="0"/>
            <a:endCxn id="19" idx="2"/>
          </p:cNvCxnSpPr>
          <p:nvPr/>
        </p:nvCxnSpPr>
        <p:spPr>
          <a:xfrm rot="16200000" flipV="1">
            <a:off x="4569376" y="4381909"/>
            <a:ext cx="962017" cy="1534832"/>
          </a:xfrm>
          <a:prstGeom prst="bentConnector3">
            <a:avLst>
              <a:gd name="adj1" fmla="val 50000"/>
            </a:avLst>
          </a:prstGeom>
          <a:ln w="38100">
            <a:solidFill>
              <a:srgbClr val="ED737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꺾인 연결선 65"/>
          <p:cNvCxnSpPr>
            <a:stCxn id="207" idx="0"/>
            <a:endCxn id="25" idx="2"/>
          </p:cNvCxnSpPr>
          <p:nvPr/>
        </p:nvCxnSpPr>
        <p:spPr>
          <a:xfrm rot="5400000" flipH="1" flipV="1">
            <a:off x="5912882" y="4573235"/>
            <a:ext cx="962017" cy="1152180"/>
          </a:xfrm>
          <a:prstGeom prst="bentConnector3">
            <a:avLst>
              <a:gd name="adj1" fmla="val 50000"/>
            </a:avLst>
          </a:prstGeom>
          <a:ln w="38100">
            <a:solidFill>
              <a:srgbClr val="ED737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/>
          <p:cNvCxnSpPr/>
          <p:nvPr/>
        </p:nvCxnSpPr>
        <p:spPr>
          <a:xfrm flipV="1">
            <a:off x="7990929" y="4303392"/>
            <a:ext cx="1287965" cy="727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모서리가 둥근 직사각형 84"/>
          <p:cNvSpPr/>
          <p:nvPr/>
        </p:nvSpPr>
        <p:spPr>
          <a:xfrm>
            <a:off x="10733504" y="343325"/>
            <a:ext cx="1164701" cy="282918"/>
          </a:xfrm>
          <a:prstGeom prst="round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00" smtClean="0">
                <a:latin typeface="나눔스퀘어라운드 Bold" pitchFamily="50" charset="-127"/>
                <a:ea typeface="나눔스퀘어라운드 Bold" pitchFamily="50" charset="-127"/>
              </a:rPr>
              <a:t>Calculation</a:t>
            </a:r>
            <a:endParaRPr lang="ko-KR" altLang="en-US" sz="1300" dirty="0"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88" name="모서리가 둥근 직사각형 87"/>
          <p:cNvSpPr/>
          <p:nvPr/>
        </p:nvSpPr>
        <p:spPr>
          <a:xfrm>
            <a:off x="10733504" y="1070100"/>
            <a:ext cx="1164701" cy="277780"/>
          </a:xfrm>
          <a:prstGeom prst="roundRect">
            <a:avLst/>
          </a:prstGeom>
          <a:solidFill>
            <a:srgbClr val="05BB83"/>
          </a:solidFill>
          <a:ln>
            <a:solidFill>
              <a:srgbClr val="05BB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mtClean="0">
                <a:latin typeface="나눔스퀘어라운드 Bold" pitchFamily="50" charset="-127"/>
                <a:ea typeface="나눔스퀘어라운드 Bold" pitchFamily="50" charset="-127"/>
              </a:rPr>
              <a:t>Main Action</a:t>
            </a:r>
            <a:endParaRPr lang="ko-KR" altLang="en-US" sz="1300" dirty="0"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89" name="모서리가 둥근 직사각형 88"/>
          <p:cNvSpPr/>
          <p:nvPr/>
        </p:nvSpPr>
        <p:spPr>
          <a:xfrm>
            <a:off x="10725967" y="705351"/>
            <a:ext cx="1164701" cy="285641"/>
          </a:xfrm>
          <a:prstGeom prst="roundRect">
            <a:avLst/>
          </a:prstGeom>
          <a:solidFill>
            <a:srgbClr val="ED737F"/>
          </a:solidFill>
          <a:ln>
            <a:solidFill>
              <a:srgbClr val="ED73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smtClean="0">
                <a:latin typeface="나눔스퀘어라운드 Bold" pitchFamily="50" charset="-127"/>
                <a:ea typeface="나눔스퀘어라운드 Bold" pitchFamily="50" charset="-127"/>
              </a:rPr>
              <a:t>Spark Methods</a:t>
            </a:r>
            <a:endParaRPr lang="ko-KR" altLang="en-US" sz="1100" dirty="0">
              <a:latin typeface="나눔스퀘어라운드 Bold" pitchFamily="50" charset="-127"/>
              <a:ea typeface="나눔스퀘어라운드 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8988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2400" y="426085"/>
            <a:ext cx="11826240" cy="816928"/>
          </a:xfrm>
        </p:spPr>
        <p:txBody>
          <a:bodyPr/>
          <a:lstStyle/>
          <a:p>
            <a:r>
              <a:rPr lang="en-US" altLang="ko-KR" dirty="0" smtClean="0">
                <a:latin typeface="나눔스퀘어라운드 ExtraBold" pitchFamily="50" charset="-127"/>
                <a:ea typeface="나눔스퀘어라운드 ExtraBold" pitchFamily="50" charset="-127"/>
              </a:rPr>
              <a:t>2. </a:t>
            </a:r>
            <a:r>
              <a:rPr lang="ko-KR" altLang="en-US" dirty="0" smtClean="0">
                <a:latin typeface="나눔스퀘어라운드 ExtraBold" pitchFamily="50" charset="-127"/>
                <a:ea typeface="나눔스퀘어라운드 ExtraBold" pitchFamily="50" charset="-127"/>
              </a:rPr>
              <a:t>분석모형 개발 </a:t>
            </a:r>
            <a:r>
              <a:rPr lang="en-US" altLang="ko-KR" sz="2800" dirty="0" smtClean="0">
                <a:latin typeface="나눔스퀘어라운드 ExtraBold" pitchFamily="50" charset="-127"/>
                <a:ea typeface="나눔스퀘어라운드 ExtraBold" pitchFamily="50" charset="-127"/>
              </a:rPr>
              <a:t>(</a:t>
            </a:r>
            <a:r>
              <a:rPr lang="ko-KR" altLang="en-US" sz="2800" dirty="0" smtClean="0">
                <a:latin typeface="나눔스퀘어라운드 ExtraBold" pitchFamily="50" charset="-127"/>
                <a:ea typeface="나눔스퀘어라운드 ExtraBold" pitchFamily="50" charset="-127"/>
              </a:rPr>
              <a:t>함수화 </a:t>
            </a:r>
            <a:r>
              <a:rPr lang="ko-KR" altLang="en-US" sz="2800" dirty="0" err="1" smtClean="0">
                <a:latin typeface="나눔스퀘어라운드 ExtraBold" pitchFamily="50" charset="-127"/>
                <a:ea typeface="나눔스퀘어라운드 ExtraBold" pitchFamily="50" charset="-127"/>
              </a:rPr>
              <a:t>파라미터맵</a:t>
            </a:r>
            <a:r>
              <a:rPr lang="en-US" altLang="ko-KR" sz="2800" dirty="0" smtClean="0">
                <a:latin typeface="나눔스퀘어라운드 ExtraBold" pitchFamily="50" charset="-127"/>
                <a:ea typeface="나눔스퀘어라운드 ExtraBold" pitchFamily="50" charset="-127"/>
              </a:rPr>
              <a:t>)</a:t>
            </a:r>
            <a:endParaRPr lang="ko-KR" altLang="en-US" dirty="0"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4844" y="3893248"/>
            <a:ext cx="7351635" cy="1042257"/>
          </a:xfr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11087100" y="6356350"/>
            <a:ext cx="266700" cy="365125"/>
          </a:xfrm>
        </p:spPr>
        <p:txBody>
          <a:bodyPr/>
          <a:lstStyle/>
          <a:p>
            <a:fld id="{C8CF4CC4-2B3E-4E1B-94CB-8D7F69C16FA1}" type="slidenum">
              <a:rPr lang="ko-KR" altLang="en-US" smtClean="0">
                <a:latin typeface="나눔스퀘어라운드 Bold" pitchFamily="50" charset="-127"/>
                <a:ea typeface="나눔스퀘어라운드 Bold" pitchFamily="50" charset="-127"/>
              </a:rPr>
              <a:pPr/>
              <a:t>16</a:t>
            </a:fld>
            <a:endParaRPr lang="ko-KR" altLang="en-US"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876" y="3856396"/>
            <a:ext cx="1108518" cy="1108518"/>
          </a:xfrm>
          <a:prstGeom prst="rect">
            <a:avLst/>
          </a:prstGeom>
        </p:spPr>
      </p:pic>
      <p:cxnSp>
        <p:nvCxnSpPr>
          <p:cNvPr id="10" name="직선 연결선 9"/>
          <p:cNvCxnSpPr/>
          <p:nvPr/>
        </p:nvCxnSpPr>
        <p:spPr>
          <a:xfrm flipV="1">
            <a:off x="1014412" y="5229999"/>
            <a:ext cx="10148888" cy="8335"/>
          </a:xfrm>
          <a:prstGeom prst="line">
            <a:avLst/>
          </a:prstGeom>
          <a:ln w="28575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 flipV="1">
            <a:off x="1042987" y="3639324"/>
            <a:ext cx="10148888" cy="8335"/>
          </a:xfrm>
          <a:prstGeom prst="line">
            <a:avLst/>
          </a:prstGeom>
          <a:ln w="28575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4844" y="1940574"/>
            <a:ext cx="8044295" cy="1575955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954" y="2184152"/>
            <a:ext cx="1039872" cy="1039872"/>
          </a:xfrm>
          <a:prstGeom prst="rect">
            <a:avLst/>
          </a:prstGeom>
        </p:spPr>
      </p:pic>
      <p:sp>
        <p:nvSpPr>
          <p:cNvPr id="19" name="내용 개체 틀 2">
            <a:extLst>
              <a:ext uri="{FF2B5EF4-FFF2-40B4-BE49-F238E27FC236}">
                <a16:creationId xmlns:a16="http://schemas.microsoft.com/office/drawing/2014/main" id="{71E168F5-E576-48AE-AAB2-9CBE85D3B6BB}"/>
              </a:ext>
            </a:extLst>
          </p:cNvPr>
          <p:cNvSpPr txBox="1">
            <a:spLocks/>
          </p:cNvSpPr>
          <p:nvPr/>
        </p:nvSpPr>
        <p:spPr>
          <a:xfrm>
            <a:off x="356103" y="1354299"/>
            <a:ext cx="9860376" cy="2884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ko-KR" altLang="en-US" smtClean="0">
                <a:latin typeface="나눔스퀘어라운드 Bold" pitchFamily="50" charset="-127"/>
                <a:ea typeface="나눔스퀘어라운드 Bold" pitchFamily="50" charset="-127"/>
              </a:rPr>
              <a:t>필요한 데이터정보만을 선별해서 파라미터 맵 구현</a:t>
            </a:r>
            <a:r>
              <a:rPr lang="en-US" altLang="ko-KR" smtClean="0">
                <a:latin typeface="나눔스퀘어라운드 Bold" pitchFamily="50" charset="-127"/>
                <a:ea typeface="나눔스퀘어라운드 Bold" pitchFamily="50" charset="-127"/>
              </a:rPr>
              <a:t>. </a:t>
            </a:r>
            <a:r>
              <a:rPr lang="ko-KR" altLang="en-US" smtClean="0">
                <a:latin typeface="나눔스퀘어라운드 Bold" pitchFamily="50" charset="-127"/>
                <a:ea typeface="나눔스퀘어라운드 Bold" pitchFamily="50" charset="-127"/>
              </a:rPr>
              <a:t> 유연성과 자동화 확보</a:t>
            </a:r>
            <a:endParaRPr lang="ko-KR" altLang="en-US" dirty="0">
              <a:latin typeface="나눔스퀘어라운드 Bold" pitchFamily="50" charset="-127"/>
              <a:ea typeface="나눔스퀘어라운드 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77156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96DD8B-4E3C-4AB8-92FE-C48FEB9FF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387985"/>
            <a:ext cx="11826240" cy="816928"/>
          </a:xfrm>
        </p:spPr>
        <p:txBody>
          <a:bodyPr/>
          <a:lstStyle/>
          <a:p>
            <a:r>
              <a:rPr lang="en-US" altLang="ko-KR" smtClean="0">
                <a:latin typeface="나눔스퀘어라운드 ExtraBold" pitchFamily="50" charset="-127"/>
                <a:ea typeface="나눔스퀘어라운드 ExtraBold" pitchFamily="50" charset="-127"/>
              </a:rPr>
              <a:t>3. </a:t>
            </a:r>
            <a:r>
              <a:rPr lang="ko-KR" altLang="en-US" dirty="0" err="1" smtClean="0">
                <a:latin typeface="나눔스퀘어라운드 ExtraBold" pitchFamily="50" charset="-127"/>
                <a:ea typeface="나눔스퀘어라운드 ExtraBold" pitchFamily="50" charset="-127"/>
              </a:rPr>
              <a:t>패키징</a:t>
            </a:r>
            <a:endParaRPr lang="ko-KR" altLang="en-US" dirty="0"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6B02F37-9C1C-4BD3-892B-CDF3E8FF9D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27775"/>
            <a:ext cx="2743200" cy="365125"/>
          </a:xfrm>
        </p:spPr>
        <p:txBody>
          <a:bodyPr/>
          <a:lstStyle/>
          <a:p>
            <a:fld id="{C8CF4CC4-2B3E-4E1B-94CB-8D7F69C16FA1}" type="slidenum">
              <a:rPr lang="ko-KR" altLang="en-US" smtClean="0">
                <a:latin typeface="나눔스퀘어라운드 Bold" pitchFamily="50" charset="-127"/>
                <a:ea typeface="나눔스퀘어라운드 Bold" pitchFamily="50" charset="-127"/>
              </a:rPr>
              <a:pPr/>
              <a:t>17</a:t>
            </a:fld>
            <a:endParaRPr lang="ko-KR" altLang="en-US" dirty="0"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0291521" y="309626"/>
            <a:ext cx="1826141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r>
              <a:rPr lang="en-US" altLang="ko-KR" dirty="0" smtClean="0">
                <a:solidFill>
                  <a:srgbClr val="0070C0"/>
                </a:solidFill>
                <a:latin typeface="나눔스퀘어 Bold" pitchFamily="50" charset="-127"/>
                <a:ea typeface="나눔스퀘어 Bold" pitchFamily="50" charset="-127"/>
              </a:rPr>
              <a:t>3. </a:t>
            </a:r>
            <a:r>
              <a:rPr lang="ko-KR" altLang="en-US" dirty="0" smtClean="0">
                <a:solidFill>
                  <a:srgbClr val="0070C0"/>
                </a:solidFill>
                <a:latin typeface="나눔스퀘어 Bold" pitchFamily="50" charset="-127"/>
                <a:ea typeface="나눔스퀘어 Bold" pitchFamily="50" charset="-127"/>
              </a:rPr>
              <a:t>세부 구현 방법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20" name="내용 개체 틀 2"/>
          <p:cNvSpPr>
            <a:spLocks noGrp="1"/>
          </p:cNvSpPr>
          <p:nvPr>
            <p:ph idx="1"/>
          </p:nvPr>
        </p:nvSpPr>
        <p:spPr>
          <a:xfrm>
            <a:off x="210185" y="1196492"/>
            <a:ext cx="10076815" cy="440690"/>
          </a:xfrm>
        </p:spPr>
        <p:txBody>
          <a:bodyPr/>
          <a:lstStyle/>
          <a:p>
            <a:pPr marL="0" indent="0">
              <a:buNone/>
            </a:pPr>
            <a:r>
              <a:rPr lang="ko-KR" altLang="en-US" smtClean="0">
                <a:latin typeface="나눔스퀘어라운드 Bold" pitchFamily="50" charset="-127"/>
                <a:ea typeface="나눔스퀘어라운드 Bold" pitchFamily="50" charset="-127"/>
              </a:rPr>
              <a:t>쥬피터 실행파일 파이썬 파일로 변환</a:t>
            </a:r>
            <a:endParaRPr lang="ko-KR" altLang="en-US" dirty="0">
              <a:latin typeface="나눔스퀘어라운드 Bold" pitchFamily="50" charset="-127"/>
              <a:ea typeface="나눔스퀘어라운드 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05986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모서리가 둥근 직사각형 53"/>
          <p:cNvSpPr/>
          <p:nvPr/>
        </p:nvSpPr>
        <p:spPr>
          <a:xfrm>
            <a:off x="6591300" y="2161540"/>
            <a:ext cx="4838700" cy="3086878"/>
          </a:xfrm>
          <a:prstGeom prst="roundRect">
            <a:avLst>
              <a:gd name="adj" fmla="val 6075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896DD8B-4E3C-4AB8-92FE-C48FEB9FF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362585"/>
            <a:ext cx="11826240" cy="816928"/>
          </a:xfrm>
        </p:spPr>
        <p:txBody>
          <a:bodyPr/>
          <a:lstStyle/>
          <a:p>
            <a:r>
              <a:rPr lang="en-US" altLang="ko-KR" smtClean="0">
                <a:latin typeface="나눔스퀘어라운드 ExtraBold" pitchFamily="50" charset="-127"/>
                <a:ea typeface="나눔스퀘어라운드 ExtraBold" pitchFamily="50" charset="-127"/>
              </a:rPr>
              <a:t>4. </a:t>
            </a:r>
            <a:r>
              <a:rPr lang="ko-KR" altLang="en-US" dirty="0" smtClean="0">
                <a:latin typeface="나눔스퀘어라운드 ExtraBold" pitchFamily="50" charset="-127"/>
                <a:ea typeface="나눔스퀘어라운드 ExtraBold" pitchFamily="50" charset="-127"/>
              </a:rPr>
              <a:t>운영 이관 </a:t>
            </a:r>
            <a:r>
              <a:rPr lang="en-US" altLang="ko-KR" dirty="0" smtClean="0">
                <a:latin typeface="나눔스퀘어라운드 ExtraBold" pitchFamily="50" charset="-127"/>
                <a:ea typeface="나눔스퀘어라운드 ExtraBold" pitchFamily="50" charset="-127"/>
              </a:rPr>
              <a:t>/ </a:t>
            </a:r>
            <a:r>
              <a:rPr lang="ko-KR" altLang="en-US" dirty="0" smtClean="0">
                <a:latin typeface="나눔스퀘어라운드 ExtraBold" pitchFamily="50" charset="-127"/>
                <a:ea typeface="나눔스퀘어라운드 ExtraBold" pitchFamily="50" charset="-127"/>
              </a:rPr>
              <a:t>테스트</a:t>
            </a:r>
            <a:endParaRPr lang="ko-KR" altLang="en-US" dirty="0"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6B02F37-9C1C-4BD3-892B-CDF3E8FF9D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F4CC4-2B3E-4E1B-94CB-8D7F69C16FA1}" type="slidenum">
              <a:rPr lang="ko-KR" altLang="en-US" smtClean="0">
                <a:latin typeface="나눔스퀘어라운드 Bold" pitchFamily="50" charset="-127"/>
                <a:ea typeface="나눔스퀘어라운드 Bold" pitchFamily="50" charset="-127"/>
              </a:rPr>
              <a:pPr/>
              <a:t>18</a:t>
            </a:fld>
            <a:endParaRPr lang="ko-KR" altLang="en-US" dirty="0"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0291521" y="309626"/>
            <a:ext cx="1826141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r>
              <a:rPr lang="en-US" altLang="ko-KR" dirty="0" smtClean="0">
                <a:solidFill>
                  <a:srgbClr val="0070C0"/>
                </a:solidFill>
                <a:latin typeface="나눔스퀘어 Bold" pitchFamily="50" charset="-127"/>
                <a:ea typeface="나눔스퀘어 Bold" pitchFamily="50" charset="-127"/>
              </a:rPr>
              <a:t>3. </a:t>
            </a:r>
            <a:r>
              <a:rPr lang="ko-KR" altLang="en-US" dirty="0" smtClean="0">
                <a:solidFill>
                  <a:srgbClr val="0070C0"/>
                </a:solidFill>
                <a:latin typeface="나눔스퀘어 Bold" pitchFamily="50" charset="-127"/>
                <a:ea typeface="나눔스퀘어 Bold" pitchFamily="50" charset="-127"/>
              </a:rPr>
              <a:t>세부 구현 방법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2044700" y="2311400"/>
            <a:ext cx="2514600" cy="2838509"/>
          </a:xfrm>
          <a:prstGeom prst="roundRect">
            <a:avLst>
              <a:gd name="adj" fmla="val 5742"/>
            </a:avLst>
          </a:prstGeom>
          <a:solidFill>
            <a:schemeClr val="bg1">
              <a:lumMod val="95000"/>
            </a:schemeClr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모서리가 둥근 직사각형 19"/>
          <p:cNvSpPr/>
          <p:nvPr/>
        </p:nvSpPr>
        <p:spPr>
          <a:xfrm>
            <a:off x="2603500" y="3898900"/>
            <a:ext cx="1409700" cy="444500"/>
          </a:xfrm>
          <a:prstGeom prst="roundRect">
            <a:avLst>
              <a:gd name="adj" fmla="val 5742"/>
            </a:avLst>
          </a:prstGeom>
          <a:solidFill>
            <a:schemeClr val="accent5">
              <a:lumMod val="40000"/>
              <a:lumOff val="60000"/>
            </a:scheme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tx1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실행파일</a:t>
            </a:r>
            <a:endParaRPr lang="ko-KR" altLang="en-US" sz="1600" dirty="0">
              <a:solidFill>
                <a:schemeClr val="tx1"/>
              </a:solidFill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2616200" y="2616200"/>
            <a:ext cx="1409700" cy="444500"/>
          </a:xfrm>
          <a:prstGeom prst="roundRect">
            <a:avLst>
              <a:gd name="adj" fmla="val 5742"/>
            </a:avLst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err="1" smtClean="0">
                <a:solidFill>
                  <a:schemeClr val="tx1"/>
                </a:solidFill>
                <a:latin typeface="나눔스퀘어라운드 Bold" pitchFamily="50" charset="-127"/>
                <a:ea typeface="나눔스퀘어라운드 Bold" pitchFamily="50" charset="-127"/>
              </a:rPr>
              <a:t>crontab</a:t>
            </a:r>
            <a:endParaRPr lang="ko-KR" altLang="en-US" sz="1600" dirty="0">
              <a:solidFill>
                <a:schemeClr val="tx1"/>
              </a:solidFill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pic>
        <p:nvPicPr>
          <p:cNvPr id="22" name="그림 21" descr="s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47700" y="3708400"/>
            <a:ext cx="927100" cy="825500"/>
          </a:xfrm>
          <a:prstGeom prst="rect">
            <a:avLst/>
          </a:prstGeom>
        </p:spPr>
      </p:pic>
      <p:pic>
        <p:nvPicPr>
          <p:cNvPr id="23" name="그림 22" descr="s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67300" y="3733800"/>
            <a:ext cx="927100" cy="825500"/>
          </a:xfrm>
          <a:prstGeom prst="rect">
            <a:avLst/>
          </a:prstGeom>
        </p:spPr>
      </p:pic>
      <p:cxnSp>
        <p:nvCxnSpPr>
          <p:cNvPr id="25" name="직선 화살표 연결선 24"/>
          <p:cNvCxnSpPr>
            <a:stCxn id="22" idx="3"/>
            <a:endCxn id="20" idx="1"/>
          </p:cNvCxnSpPr>
          <p:nvPr/>
        </p:nvCxnSpPr>
        <p:spPr>
          <a:xfrm>
            <a:off x="1574800" y="4121150"/>
            <a:ext cx="1028700" cy="0"/>
          </a:xfrm>
          <a:prstGeom prst="straightConnector1">
            <a:avLst/>
          </a:prstGeom>
          <a:ln w="28575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/>
          <p:nvPr/>
        </p:nvCxnSpPr>
        <p:spPr>
          <a:xfrm>
            <a:off x="4038600" y="4121150"/>
            <a:ext cx="1028700" cy="0"/>
          </a:xfrm>
          <a:prstGeom prst="straightConnector1">
            <a:avLst/>
          </a:prstGeom>
          <a:ln w="28575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/>
          <p:nvPr/>
        </p:nvCxnSpPr>
        <p:spPr>
          <a:xfrm>
            <a:off x="3308350" y="3162300"/>
            <a:ext cx="0" cy="723900"/>
          </a:xfrm>
          <a:prstGeom prst="straightConnector1">
            <a:avLst/>
          </a:prstGeom>
          <a:ln w="28575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/>
          <p:cNvSpPr/>
          <p:nvPr/>
        </p:nvSpPr>
        <p:spPr>
          <a:xfrm>
            <a:off x="742470" y="4565134"/>
            <a:ext cx="69442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dirty="0" smtClean="0">
                <a:solidFill>
                  <a:prstClr val="black"/>
                </a:solidFill>
                <a:latin typeface="나눔스퀘어라운드 Bold" pitchFamily="50" charset="-127"/>
                <a:ea typeface="나눔스퀘어라운드 Bold" pitchFamily="50" charset="-127"/>
              </a:rPr>
              <a:t>DB</a:t>
            </a:r>
          </a:p>
          <a:p>
            <a:pPr algn="ctr"/>
            <a:r>
              <a:rPr lang="en-US" altLang="ko-KR" sz="1600" dirty="0" smtClean="0">
                <a:solidFill>
                  <a:prstClr val="black"/>
                </a:solidFill>
                <a:latin typeface="나눔스퀘어라운드 Bold" pitchFamily="50" charset="-127"/>
                <a:ea typeface="나눔스퀘어라운드 Bold" pitchFamily="50" charset="-127"/>
              </a:rPr>
              <a:t>(</a:t>
            </a:r>
            <a:r>
              <a:rPr lang="ko-KR" altLang="en-US" sz="1600" dirty="0" smtClean="0">
                <a:solidFill>
                  <a:prstClr val="black"/>
                </a:solidFill>
                <a:latin typeface="나눔스퀘어라운드 Bold" pitchFamily="50" charset="-127"/>
                <a:ea typeface="나눔스퀘어라운드 Bold" pitchFamily="50" charset="-127"/>
              </a:rPr>
              <a:t>입력</a:t>
            </a:r>
            <a:r>
              <a:rPr lang="en-US" altLang="ko-KR" sz="1600" dirty="0" smtClean="0">
                <a:solidFill>
                  <a:prstClr val="black"/>
                </a:solidFill>
                <a:latin typeface="나눔스퀘어라운드 Bold" pitchFamily="50" charset="-127"/>
                <a:ea typeface="나눔스퀘어라운드 Bold" pitchFamily="50" charset="-127"/>
              </a:rPr>
              <a:t>)</a:t>
            </a:r>
            <a:endParaRPr lang="ko-KR" altLang="en-US" dirty="0"/>
          </a:p>
        </p:txBody>
      </p:sp>
      <p:sp>
        <p:nvSpPr>
          <p:cNvPr id="41" name="직사각형 40"/>
          <p:cNvSpPr/>
          <p:nvPr/>
        </p:nvSpPr>
        <p:spPr>
          <a:xfrm>
            <a:off x="5187470" y="4565134"/>
            <a:ext cx="69442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dirty="0" smtClean="0">
                <a:solidFill>
                  <a:prstClr val="black"/>
                </a:solidFill>
                <a:latin typeface="나눔스퀘어라운드 Bold" pitchFamily="50" charset="-127"/>
                <a:ea typeface="나눔스퀘어라운드 Bold" pitchFamily="50" charset="-127"/>
              </a:rPr>
              <a:t>DB</a:t>
            </a:r>
          </a:p>
          <a:p>
            <a:pPr algn="ctr"/>
            <a:r>
              <a:rPr lang="en-US" altLang="ko-KR" sz="1600" dirty="0" smtClean="0">
                <a:solidFill>
                  <a:prstClr val="black"/>
                </a:solidFill>
                <a:latin typeface="나눔스퀘어라운드 Bold" pitchFamily="50" charset="-127"/>
                <a:ea typeface="나눔스퀘어라운드 Bold" pitchFamily="50" charset="-127"/>
              </a:rPr>
              <a:t>(</a:t>
            </a:r>
            <a:r>
              <a:rPr lang="ko-KR" altLang="en-US" sz="1600" dirty="0" smtClean="0">
                <a:solidFill>
                  <a:prstClr val="black"/>
                </a:solidFill>
                <a:latin typeface="나눔스퀘어라운드 Bold" pitchFamily="50" charset="-127"/>
                <a:ea typeface="나눔스퀘어라운드 Bold" pitchFamily="50" charset="-127"/>
              </a:rPr>
              <a:t>출력</a:t>
            </a:r>
            <a:r>
              <a:rPr lang="en-US" altLang="ko-KR" sz="1600" dirty="0" smtClean="0">
                <a:solidFill>
                  <a:prstClr val="black"/>
                </a:solidFill>
                <a:latin typeface="나눔스퀘어라운드 Bold" pitchFamily="50" charset="-127"/>
                <a:ea typeface="나눔스퀘어라운드 Bold" pitchFamily="50" charset="-127"/>
              </a:rPr>
              <a:t>)</a:t>
            </a:r>
            <a:endParaRPr lang="ko-KR" altLang="en-US" dirty="0"/>
          </a:p>
        </p:txBody>
      </p:sp>
      <p:sp>
        <p:nvSpPr>
          <p:cNvPr id="45" name="내용 개체 틀 2">
            <a:extLst>
              <a:ext uri="{FF2B5EF4-FFF2-40B4-BE49-F238E27FC236}">
                <a16:creationId xmlns:a16="http://schemas.microsoft.com/office/drawing/2014/main" id="{71E168F5-E576-48AE-AAB2-9CBE85D3B6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1160" y="1193800"/>
            <a:ext cx="11343640" cy="593090"/>
          </a:xfrm>
        </p:spPr>
        <p:txBody>
          <a:bodyPr/>
          <a:lstStyle/>
          <a:p>
            <a:pPr marL="0" indent="0">
              <a:lnSpc>
                <a:spcPct val="110000"/>
              </a:lnSpc>
              <a:spcBef>
                <a:spcPts val="0"/>
              </a:spcBef>
            </a:pPr>
            <a:r>
              <a:rPr lang="ko-KR" altLang="en-US" dirty="0" smtClean="0">
                <a:latin typeface="나눔스퀘어라운드 Bold" pitchFamily="50" charset="-127"/>
                <a:ea typeface="나눔스퀘어라운드 Bold" pitchFamily="50" charset="-127"/>
              </a:rPr>
              <a:t> 운영서버 </a:t>
            </a:r>
            <a:r>
              <a:rPr lang="en-US" altLang="ko-KR" dirty="0" smtClean="0">
                <a:latin typeface="나눔스퀘어라운드 Bold" pitchFamily="50" charset="-127"/>
                <a:ea typeface="나눔스퀘어라운드 Bold" pitchFamily="50" charset="-127"/>
              </a:rPr>
              <a:t>OS</a:t>
            </a:r>
            <a:r>
              <a:rPr lang="ko-KR" altLang="en-US" dirty="0" smtClean="0">
                <a:latin typeface="나눔스퀘어라운드 Bold" pitchFamily="50" charset="-127"/>
                <a:ea typeface="나눔스퀘어라운드 Bold" pitchFamily="50" charset="-127"/>
              </a:rPr>
              <a:t>의 크론탭에 작업 일정을 등록하여 분석 모델이 주기적으로 자동 </a:t>
            </a:r>
            <a:r>
              <a:rPr lang="ko-KR" altLang="en-US" smtClean="0">
                <a:latin typeface="나눔스퀘어라운드 Bold" pitchFamily="50" charset="-127"/>
                <a:ea typeface="나눔스퀘어라운드 Bold" pitchFamily="50" charset="-127"/>
              </a:rPr>
              <a:t>실행되게 </a:t>
            </a:r>
            <a:r>
              <a:rPr lang="ko-KR" altLang="en-US" smtClean="0">
                <a:latin typeface="나눔스퀘어라운드 Bold" pitchFamily="50" charset="-127"/>
                <a:ea typeface="나눔스퀘어라운드 Bold" pitchFamily="50" charset="-127"/>
              </a:rPr>
              <a:t>함</a:t>
            </a:r>
            <a:endParaRPr lang="en-US" altLang="ko-KR" dirty="0" smtClean="0"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46" name="타원 45"/>
          <p:cNvSpPr/>
          <p:nvPr/>
        </p:nvSpPr>
        <p:spPr>
          <a:xfrm>
            <a:off x="2476500" y="2489200"/>
            <a:ext cx="304800" cy="279400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latin typeface="나눔스퀘어라운드 ExtraBold" pitchFamily="50" charset="-127"/>
                <a:ea typeface="나눔스퀘어라운드 ExtraBold" pitchFamily="50" charset="-127"/>
              </a:rPr>
              <a:t>1</a:t>
            </a:r>
            <a:endParaRPr lang="ko-KR" altLang="en-US" sz="1400" b="1" dirty="0"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47" name="타원 46"/>
          <p:cNvSpPr/>
          <p:nvPr/>
        </p:nvSpPr>
        <p:spPr>
          <a:xfrm>
            <a:off x="2476500" y="3733800"/>
            <a:ext cx="304800" cy="279400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latin typeface="나눔스퀘어라운드 ExtraBold" pitchFamily="50" charset="-127"/>
                <a:ea typeface="나눔스퀘어라운드 ExtraBold" pitchFamily="50" charset="-127"/>
              </a:rPr>
              <a:t>2</a:t>
            </a:r>
            <a:endParaRPr lang="ko-KR" altLang="en-US" sz="1400" b="1" dirty="0"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49" name="타원 48"/>
          <p:cNvSpPr/>
          <p:nvPr/>
        </p:nvSpPr>
        <p:spPr>
          <a:xfrm>
            <a:off x="6921500" y="2529840"/>
            <a:ext cx="304800" cy="279400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latin typeface="나눔스퀘어라운드 ExtraBold" pitchFamily="50" charset="-127"/>
                <a:ea typeface="나눔스퀘어라운드 ExtraBold" pitchFamily="50" charset="-127"/>
              </a:rPr>
              <a:t>1</a:t>
            </a:r>
            <a:endParaRPr lang="ko-KR" altLang="en-US" sz="1400" b="1" dirty="0"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50" name="타원 49"/>
          <p:cNvSpPr/>
          <p:nvPr/>
        </p:nvSpPr>
        <p:spPr>
          <a:xfrm>
            <a:off x="6921500" y="3723640"/>
            <a:ext cx="304800" cy="279400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latin typeface="나눔스퀘어라운드 ExtraBold" pitchFamily="50" charset="-127"/>
                <a:ea typeface="나눔스퀘어라운드 ExtraBold" pitchFamily="50" charset="-127"/>
              </a:rPr>
              <a:t>2</a:t>
            </a:r>
            <a:endParaRPr lang="ko-KR" altLang="en-US" sz="1400" b="1" dirty="0"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7267324" y="2510274"/>
            <a:ext cx="3550972" cy="8912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1600" dirty="0" smtClean="0">
                <a:solidFill>
                  <a:prstClr val="black"/>
                </a:solidFill>
                <a:latin typeface="나눔스퀘어라운드 Bold" pitchFamily="50" charset="-127"/>
                <a:ea typeface="나눔스퀘어라운드 Bold" pitchFamily="50" charset="-127"/>
              </a:rPr>
              <a:t>데이터 입력 주기 및 출력 </a:t>
            </a:r>
            <a:r>
              <a:rPr lang="ko-KR" altLang="en-US" sz="1600" dirty="0" err="1" smtClean="0">
                <a:solidFill>
                  <a:prstClr val="black"/>
                </a:solidFill>
                <a:latin typeface="나눔스퀘어라운드 Bold" pitchFamily="50" charset="-127"/>
                <a:ea typeface="나눔스퀘어라운드 Bold" pitchFamily="50" charset="-127"/>
              </a:rPr>
              <a:t>니즈에</a:t>
            </a:r>
            <a:r>
              <a:rPr lang="ko-KR" altLang="en-US" sz="1600" dirty="0" smtClean="0">
                <a:solidFill>
                  <a:prstClr val="black"/>
                </a:solidFill>
                <a:latin typeface="나눔스퀘어라운드 Bold" pitchFamily="50" charset="-127"/>
                <a:ea typeface="나눔스퀘어라운드 Bold" pitchFamily="50" charset="-127"/>
              </a:rPr>
              <a:t> 맞춰</a:t>
            </a:r>
            <a:endParaRPr lang="en-US" altLang="ko-KR" sz="1600" dirty="0" smtClean="0">
              <a:solidFill>
                <a:prstClr val="black"/>
              </a:solidFill>
              <a:latin typeface="나눔스퀘어라운드 Bold" pitchFamily="50" charset="-127"/>
              <a:ea typeface="나눔스퀘어라운드 Bold" pitchFamily="50" charset="-127"/>
            </a:endParaRPr>
          </a:p>
          <a:p>
            <a:pPr>
              <a:lnSpc>
                <a:spcPct val="110000"/>
              </a:lnSpc>
            </a:pPr>
            <a:r>
              <a:rPr lang="ko-KR" altLang="en-US" sz="1600" dirty="0" smtClean="0">
                <a:solidFill>
                  <a:prstClr val="black"/>
                </a:solidFill>
                <a:latin typeface="나눔스퀘어라운드 Bold" pitchFamily="50" charset="-127"/>
                <a:ea typeface="나눔스퀘어라운드 Bold" pitchFamily="50" charset="-127"/>
              </a:rPr>
              <a:t>분석 모델이 주기적으로 자동 실행되도록</a:t>
            </a:r>
            <a:endParaRPr lang="en-US" altLang="ko-KR" sz="1600" dirty="0" smtClean="0">
              <a:solidFill>
                <a:prstClr val="black"/>
              </a:solidFill>
              <a:latin typeface="나눔스퀘어라운드 Bold" pitchFamily="50" charset="-127"/>
              <a:ea typeface="나눔스퀘어라운드 Bold" pitchFamily="50" charset="-127"/>
            </a:endParaRPr>
          </a:p>
          <a:p>
            <a:pPr>
              <a:lnSpc>
                <a:spcPct val="110000"/>
              </a:lnSpc>
            </a:pPr>
            <a:r>
              <a:rPr lang="ko-KR" altLang="en-US" sz="1600" dirty="0" smtClean="0">
                <a:solidFill>
                  <a:prstClr val="black"/>
                </a:solidFill>
                <a:latin typeface="나눔스퀘어라운드 Bold" pitchFamily="50" charset="-127"/>
                <a:ea typeface="나눔스퀘어라운드 Bold" pitchFamily="50" charset="-127"/>
              </a:rPr>
              <a:t>운영서버 </a:t>
            </a:r>
            <a:r>
              <a:rPr lang="en-US" altLang="ko-KR" sz="1600" dirty="0" smtClean="0">
                <a:solidFill>
                  <a:prstClr val="black"/>
                </a:solidFill>
                <a:latin typeface="나눔스퀘어라운드 Bold" pitchFamily="50" charset="-127"/>
                <a:ea typeface="나눔스퀘어라운드 Bold" pitchFamily="50" charset="-127"/>
              </a:rPr>
              <a:t>OS </a:t>
            </a:r>
            <a:r>
              <a:rPr lang="ko-KR" altLang="en-US" sz="1600" dirty="0" err="1" smtClean="0">
                <a:solidFill>
                  <a:prstClr val="black"/>
                </a:solidFill>
                <a:latin typeface="나눔스퀘어라운드 Bold" pitchFamily="50" charset="-127"/>
                <a:ea typeface="나눔스퀘어라운드 Bold" pitchFamily="50" charset="-127"/>
              </a:rPr>
              <a:t>크론탭에</a:t>
            </a:r>
            <a:r>
              <a:rPr lang="ko-KR" altLang="en-US" sz="1600" dirty="0" smtClean="0">
                <a:solidFill>
                  <a:prstClr val="black"/>
                </a:solidFill>
                <a:latin typeface="나눔스퀘어라운드 Bold" pitchFamily="50" charset="-127"/>
                <a:ea typeface="나눔스퀘어라운드 Bold" pitchFamily="50" charset="-127"/>
              </a:rPr>
              <a:t> 작업 일정 등록</a:t>
            </a:r>
            <a:endParaRPr lang="ko-KR" altLang="en-US" dirty="0"/>
          </a:p>
        </p:txBody>
      </p:sp>
      <p:sp>
        <p:nvSpPr>
          <p:cNvPr id="53" name="직사각형 52"/>
          <p:cNvSpPr/>
          <p:nvPr/>
        </p:nvSpPr>
        <p:spPr>
          <a:xfrm>
            <a:off x="7267324" y="3729474"/>
            <a:ext cx="3818674" cy="9048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1600" dirty="0" smtClean="0">
                <a:solidFill>
                  <a:prstClr val="black"/>
                </a:solidFill>
                <a:latin typeface="나눔스퀘어라운드 Bold" pitchFamily="50" charset="-127"/>
                <a:ea typeface="나눔스퀘어라운드 Bold" pitchFamily="50" charset="-127"/>
              </a:rPr>
              <a:t>실행파일 소스코드에 로그 파일 생성 </a:t>
            </a:r>
            <a:r>
              <a:rPr lang="ko-KR" altLang="en-US" sz="1600" dirty="0" err="1" smtClean="0">
                <a:solidFill>
                  <a:prstClr val="black"/>
                </a:solidFill>
                <a:latin typeface="나눔스퀘어라운드 Bold" pitchFamily="50" charset="-127"/>
                <a:ea typeface="나눔스퀘어라운드 Bold" pitchFamily="50" charset="-127"/>
              </a:rPr>
              <a:t>로직을</a:t>
            </a:r>
            <a:endParaRPr lang="en-US" altLang="ko-KR" sz="1600" dirty="0" smtClean="0">
              <a:solidFill>
                <a:prstClr val="black"/>
              </a:solidFill>
              <a:latin typeface="나눔스퀘어라운드 Bold" pitchFamily="50" charset="-127"/>
              <a:ea typeface="나눔스퀘어라운드 Bold" pitchFamily="50" charset="-127"/>
            </a:endParaRPr>
          </a:p>
          <a:p>
            <a:pPr>
              <a:lnSpc>
                <a:spcPct val="110000"/>
              </a:lnSpc>
            </a:pPr>
            <a:r>
              <a:rPr lang="ko-KR" altLang="en-US" sz="1600" dirty="0" smtClean="0">
                <a:solidFill>
                  <a:prstClr val="black"/>
                </a:solidFill>
                <a:latin typeface="나눔스퀘어라운드 Bold" pitchFamily="50" charset="-127"/>
                <a:ea typeface="나눔스퀘어라운드 Bold" pitchFamily="50" charset="-127"/>
              </a:rPr>
              <a:t>반영하여 </a:t>
            </a:r>
            <a:r>
              <a:rPr lang="en-US" altLang="ko-KR" sz="1600" dirty="0" smtClean="0">
                <a:solidFill>
                  <a:prstClr val="black"/>
                </a:solidFill>
                <a:latin typeface="나눔스퀘어라운드 Bold" pitchFamily="50" charset="-127"/>
                <a:ea typeface="나눔스퀘어라운드 Bold" pitchFamily="50" charset="-127"/>
              </a:rPr>
              <a:t>(</a:t>
            </a:r>
            <a:r>
              <a:rPr lang="ko-KR" altLang="en-US" sz="1600" dirty="0" err="1" smtClean="0">
                <a:solidFill>
                  <a:prstClr val="black"/>
                </a:solidFill>
                <a:latin typeface="나눔스퀘어라운드 Bold" pitchFamily="50" charset="-127"/>
                <a:ea typeface="나눔스퀘어라운드 Bold" pitchFamily="50" charset="-127"/>
              </a:rPr>
              <a:t>파이썬의</a:t>
            </a:r>
            <a:r>
              <a:rPr lang="ko-KR" altLang="en-US" sz="1600" dirty="0" smtClean="0">
                <a:solidFill>
                  <a:prstClr val="black"/>
                </a:solidFill>
                <a:latin typeface="나눔스퀘어라운드 Bold" pitchFamily="50" charset="-127"/>
                <a:ea typeface="나눔스퀘어라운드 Bold" pitchFamily="50" charset="-127"/>
              </a:rPr>
              <a:t> </a:t>
            </a:r>
            <a:r>
              <a:rPr lang="en-US" altLang="ko-KR" sz="1600" dirty="0" smtClean="0">
                <a:solidFill>
                  <a:prstClr val="black"/>
                </a:solidFill>
                <a:latin typeface="나눔스퀘어라운드 Bold" pitchFamily="50" charset="-127"/>
                <a:ea typeface="나눔스퀘어라운드 Bold" pitchFamily="50" charset="-127"/>
              </a:rPr>
              <a:t>logging </a:t>
            </a:r>
            <a:r>
              <a:rPr lang="ko-KR" altLang="en-US" sz="1600" dirty="0" smtClean="0">
                <a:solidFill>
                  <a:prstClr val="black"/>
                </a:solidFill>
                <a:latin typeface="나눔스퀘어라운드 Bold" pitchFamily="50" charset="-127"/>
                <a:ea typeface="나눔스퀘어라운드 Bold" pitchFamily="50" charset="-127"/>
              </a:rPr>
              <a:t>모듈 등</a:t>
            </a:r>
            <a:r>
              <a:rPr lang="en-US" altLang="ko-KR" sz="1600" dirty="0" smtClean="0">
                <a:solidFill>
                  <a:prstClr val="black"/>
                </a:solidFill>
                <a:latin typeface="나눔스퀘어라운드 Bold" pitchFamily="50" charset="-127"/>
                <a:ea typeface="나눔스퀘어라운드 Bold" pitchFamily="50" charset="-127"/>
              </a:rPr>
              <a:t>)</a:t>
            </a:r>
          </a:p>
          <a:p>
            <a:pPr>
              <a:lnSpc>
                <a:spcPct val="110000"/>
              </a:lnSpc>
            </a:pPr>
            <a:r>
              <a:rPr lang="ko-KR" altLang="en-US" sz="1600" dirty="0" smtClean="0">
                <a:solidFill>
                  <a:prstClr val="black"/>
                </a:solidFill>
                <a:latin typeface="나눔스퀘어라운드 Bold" pitchFamily="50" charset="-127"/>
                <a:ea typeface="나눔스퀘어라운드 Bold" pitchFamily="50" charset="-127"/>
              </a:rPr>
              <a:t>파일 </a:t>
            </a:r>
            <a:r>
              <a:rPr lang="ko-KR" altLang="en-US" sz="1600" dirty="0" err="1" smtClean="0">
                <a:solidFill>
                  <a:prstClr val="black"/>
                </a:solidFill>
                <a:latin typeface="나눔스퀘어라운드 Bold" pitchFamily="50" charset="-127"/>
                <a:ea typeface="나눔스퀘어라운드 Bold" pitchFamily="50" charset="-127"/>
              </a:rPr>
              <a:t>실행시</a:t>
            </a:r>
            <a:r>
              <a:rPr lang="ko-KR" altLang="en-US" sz="1600" dirty="0" smtClean="0">
                <a:solidFill>
                  <a:prstClr val="black"/>
                </a:solidFill>
                <a:latin typeface="나눔스퀘어라운드 Bold" pitchFamily="50" charset="-127"/>
                <a:ea typeface="나눔스퀘어라운드 Bold" pitchFamily="50" charset="-127"/>
              </a:rPr>
              <a:t> </a:t>
            </a:r>
            <a:r>
              <a:rPr lang="en-US" altLang="ko-KR" sz="1600" dirty="0" smtClean="0">
                <a:solidFill>
                  <a:prstClr val="black"/>
                </a:solidFill>
                <a:latin typeface="나눔스퀘어라운드 Bold" pitchFamily="50" charset="-127"/>
                <a:ea typeface="나눔스퀘어라운드 Bold" pitchFamily="50" charset="-127"/>
              </a:rPr>
              <a:t>log </a:t>
            </a:r>
            <a:r>
              <a:rPr lang="ko-KR" altLang="en-US" sz="1600" dirty="0" smtClean="0">
                <a:solidFill>
                  <a:prstClr val="black"/>
                </a:solidFill>
                <a:latin typeface="나눔스퀘어라운드 Bold" pitchFamily="50" charset="-127"/>
                <a:ea typeface="나눔스퀘어라운드 Bold" pitchFamily="50" charset="-127"/>
              </a:rPr>
              <a:t>파일이 자동 생성되도록 함</a:t>
            </a:r>
            <a:endParaRPr lang="en-US" altLang="ko-KR" sz="1600" dirty="0" smtClean="0">
              <a:solidFill>
                <a:prstClr val="black"/>
              </a:solidFill>
              <a:latin typeface="나눔스퀘어라운드 Bold" pitchFamily="50" charset="-127"/>
              <a:ea typeface="나눔스퀘어라운드 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66692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96DD8B-4E3C-4AB8-92FE-C48FEB9FF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321310"/>
            <a:ext cx="11826240" cy="816928"/>
          </a:xfrm>
        </p:spPr>
        <p:txBody>
          <a:bodyPr/>
          <a:lstStyle/>
          <a:p>
            <a:r>
              <a:rPr lang="en-US" altLang="ko-KR" smtClean="0">
                <a:latin typeface="나눔스퀘어라운드 ExtraBold" pitchFamily="50" charset="-127"/>
                <a:ea typeface="나눔스퀘어라운드 ExtraBold" pitchFamily="50" charset="-127"/>
              </a:rPr>
              <a:t>5. </a:t>
            </a:r>
            <a:r>
              <a:rPr lang="ko-KR" altLang="en-US" dirty="0" smtClean="0">
                <a:latin typeface="나눔스퀘어라운드 ExtraBold" pitchFamily="50" charset="-127"/>
                <a:ea typeface="나눔스퀘어라운드 ExtraBold" pitchFamily="50" charset="-127"/>
              </a:rPr>
              <a:t>시각화</a:t>
            </a:r>
            <a:endParaRPr lang="ko-KR" altLang="en-US" dirty="0"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6B02F37-9C1C-4BD3-892B-CDF3E8FF9D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F4CC4-2B3E-4E1B-94CB-8D7F69C16FA1}" type="slidenum">
              <a:rPr lang="ko-KR" altLang="en-US" smtClean="0">
                <a:latin typeface="나눔스퀘어라운드 Bold" pitchFamily="50" charset="-127"/>
                <a:ea typeface="나눔스퀘어라운드 Bold" pitchFamily="50" charset="-127"/>
              </a:rPr>
              <a:pPr/>
              <a:t>19</a:t>
            </a:fld>
            <a:endParaRPr lang="ko-KR" altLang="en-US" dirty="0"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0291521" y="309626"/>
            <a:ext cx="1826141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r>
              <a:rPr lang="en-US" altLang="ko-KR" dirty="0" smtClean="0">
                <a:solidFill>
                  <a:srgbClr val="0070C0"/>
                </a:solidFill>
                <a:latin typeface="나눔스퀘어 Bold" pitchFamily="50" charset="-127"/>
                <a:ea typeface="나눔스퀘어 Bold" pitchFamily="50" charset="-127"/>
              </a:rPr>
              <a:t>3. </a:t>
            </a:r>
            <a:r>
              <a:rPr lang="ko-KR" altLang="en-US" dirty="0" smtClean="0">
                <a:solidFill>
                  <a:srgbClr val="0070C0"/>
                </a:solidFill>
                <a:latin typeface="나눔스퀘어 Bold" pitchFamily="50" charset="-127"/>
                <a:ea typeface="나눔스퀘어 Bold" pitchFamily="50" charset="-127"/>
              </a:rPr>
              <a:t>세부 구현 방법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71E168F5-E576-48AE-AAB2-9CBE85D3B6BB}"/>
              </a:ext>
            </a:extLst>
          </p:cNvPr>
          <p:cNvSpPr txBox="1">
            <a:spLocks/>
          </p:cNvSpPr>
          <p:nvPr/>
        </p:nvSpPr>
        <p:spPr>
          <a:xfrm>
            <a:off x="391160" y="1181100"/>
            <a:ext cx="11343640" cy="5930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ko-KR" altLang="en-US" sz="2000" smtClean="0">
                <a:latin typeface="나눔스퀘어라운드 Bold" pitchFamily="50" charset="-127"/>
                <a:ea typeface="나눔스퀘어라운드 Bold" pitchFamily="50" charset="-127"/>
              </a:rPr>
              <a:t>분석결과 </a:t>
            </a:r>
            <a:r>
              <a:rPr lang="ko-KR" altLang="en-US" sz="2000" smtClean="0">
                <a:latin typeface="나눔스퀘어라운드 Bold" pitchFamily="50" charset="-127"/>
                <a:ea typeface="나눔스퀘어라운드 Bold" pitchFamily="50" charset="-127"/>
              </a:rPr>
              <a:t>시각화</a:t>
            </a:r>
            <a:r>
              <a:rPr lang="en-US" altLang="ko-KR" sz="2000" smtClean="0">
                <a:latin typeface="나눔스퀘어라운드 Bold" pitchFamily="50" charset="-127"/>
                <a:ea typeface="나눔스퀘어라운드 Bold" pitchFamily="50" charset="-127"/>
              </a:rPr>
              <a:t>. 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나눔스퀘어라운드 Bold" pitchFamily="50" charset="-127"/>
              <a:ea typeface="나눔스퀘어라운드 Bold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69433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F4CC4-2B3E-4E1B-94CB-8D7F69C16FA1}" type="slidenum">
              <a:rPr lang="ko-KR" altLang="en-US" smtClean="0"/>
              <a:pPr/>
              <a:t>2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157468" y="1817225"/>
            <a:ext cx="2280213" cy="12732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smtClean="0"/>
              <a:t>DB</a:t>
            </a:r>
          </a:p>
          <a:p>
            <a:pPr algn="ctr"/>
            <a:r>
              <a:rPr lang="en-US" altLang="ko-KR" sz="2000" smtClean="0"/>
              <a:t>(Oracle)</a:t>
            </a:r>
            <a:endParaRPr lang="ko-KR" altLang="en-US" sz="2000"/>
          </a:p>
        </p:txBody>
      </p:sp>
      <p:sp>
        <p:nvSpPr>
          <p:cNvPr id="6" name="직사각형 5"/>
          <p:cNvSpPr/>
          <p:nvPr/>
        </p:nvSpPr>
        <p:spPr>
          <a:xfrm>
            <a:off x="8219954" y="1817225"/>
            <a:ext cx="2280213" cy="12732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/>
              <a:t>DB</a:t>
            </a:r>
          </a:p>
          <a:p>
            <a:pPr algn="ctr"/>
            <a:r>
              <a:rPr lang="en-US" altLang="ko-KR" sz="2000" smtClean="0"/>
              <a:t>(PostgreSQL)</a:t>
            </a:r>
            <a:endParaRPr lang="ko-KR" altLang="en-US" sz="2000"/>
          </a:p>
        </p:txBody>
      </p:sp>
      <p:sp>
        <p:nvSpPr>
          <p:cNvPr id="7" name="직사각형 6"/>
          <p:cNvSpPr/>
          <p:nvPr/>
        </p:nvSpPr>
        <p:spPr>
          <a:xfrm>
            <a:off x="4688711" y="1817225"/>
            <a:ext cx="2280213" cy="12732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smtClean="0"/>
              <a:t>분석</a:t>
            </a:r>
            <a:endParaRPr lang="ko-KR" altLang="en-US" sz="2000"/>
          </a:p>
        </p:txBody>
      </p:sp>
    </p:spTree>
    <p:extLst>
      <p:ext uri="{BB962C8B-B14F-4D97-AF65-F5344CB8AC3E}">
        <p14:creationId xmlns:p14="http://schemas.microsoft.com/office/powerpoint/2010/main" val="31226610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57505" y="3486362"/>
            <a:ext cx="1651177" cy="22225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AF2E88-D16C-48C9-9164-22E4A12F3495}"/>
              </a:ext>
            </a:extLst>
          </p:cNvPr>
          <p:cNvSpPr txBox="1"/>
          <p:nvPr/>
        </p:nvSpPr>
        <p:spPr>
          <a:xfrm>
            <a:off x="0" y="1143903"/>
            <a:ext cx="12192000" cy="1136063"/>
          </a:xfrm>
          <a:prstGeom prst="rect">
            <a:avLst/>
          </a:prstGeom>
          <a:solidFill>
            <a:srgbClr val="0070C0"/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ko-KR" altLang="en-US" sz="4000" b="1" dirty="0" smtClean="0">
                <a:solidFill>
                  <a:schemeClr val="bg1"/>
                </a:solidFill>
                <a:latin typeface="나눔스퀘어라운드 Bold" pitchFamily="50" charset="-127"/>
                <a:ea typeface="나눔스퀘어라운드 Bold" pitchFamily="50" charset="-127"/>
              </a:rPr>
              <a:t>프로젝트 추진 내역</a:t>
            </a:r>
            <a:endParaRPr lang="ko-KR" altLang="en-US" sz="4000" b="1" dirty="0">
              <a:solidFill>
                <a:schemeClr val="bg1"/>
              </a:solidFill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BD39403-AAAE-4BA5-8AFA-4F89E20A1D30}"/>
              </a:ext>
            </a:extLst>
          </p:cNvPr>
          <p:cNvSpPr txBox="1"/>
          <p:nvPr/>
        </p:nvSpPr>
        <p:spPr>
          <a:xfrm>
            <a:off x="363855" y="2781423"/>
            <a:ext cx="2587625" cy="1412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buAutoNum type="arabicPeriod"/>
            </a:pPr>
            <a:r>
              <a:rPr lang="ko-KR" altLang="en-US" sz="1100" b="1" dirty="0" smtClean="0">
                <a:solidFill>
                  <a:schemeClr val="bg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프로젝트 결과 요약</a:t>
            </a:r>
            <a:endParaRPr lang="en-US" altLang="ko-KR" sz="1100" b="1" dirty="0" smtClean="0">
              <a:solidFill>
                <a:schemeClr val="bg1">
                  <a:lumMod val="50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342900" indent="-342900">
              <a:lnSpc>
                <a:spcPct val="130000"/>
              </a:lnSpc>
              <a:buAutoNum type="arabicPeriod"/>
            </a:pPr>
            <a:r>
              <a:rPr lang="ko-KR" altLang="en-US" sz="1100" b="1" dirty="0" smtClean="0">
                <a:solidFill>
                  <a:schemeClr val="bg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서비스 구성도</a:t>
            </a:r>
            <a:endParaRPr lang="en-US" altLang="ko-KR" sz="1100" b="1" dirty="0" smtClean="0">
              <a:solidFill>
                <a:schemeClr val="bg1">
                  <a:lumMod val="50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342900" indent="-342900">
              <a:lnSpc>
                <a:spcPct val="130000"/>
              </a:lnSpc>
              <a:buAutoNum type="arabicPeriod"/>
            </a:pPr>
            <a:r>
              <a:rPr lang="ko-KR" altLang="en-US" sz="1100" b="1" dirty="0" smtClean="0">
                <a:solidFill>
                  <a:schemeClr val="bg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세부 구현 방법</a:t>
            </a:r>
            <a:endParaRPr lang="en-US" altLang="ko-KR" sz="1100" b="1" dirty="0" smtClean="0">
              <a:solidFill>
                <a:schemeClr val="bg1">
                  <a:lumMod val="50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342900" indent="-342900">
              <a:lnSpc>
                <a:spcPct val="130000"/>
              </a:lnSpc>
              <a:buAutoNum type="arabicPeriod"/>
            </a:pPr>
            <a:r>
              <a:rPr lang="ko-KR" altLang="en-US" sz="1100" b="1" dirty="0" smtClean="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프로젝트 추진 내역</a:t>
            </a:r>
            <a:endParaRPr lang="en-US" altLang="ko-KR" sz="1100" b="1" dirty="0" smtClean="0">
              <a:solidFill>
                <a:srgbClr val="0070C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marL="342900" indent="-342900">
              <a:lnSpc>
                <a:spcPct val="130000"/>
              </a:lnSpc>
              <a:buAutoNum type="arabicPeriod"/>
            </a:pPr>
            <a:r>
              <a:rPr lang="en-US" altLang="ko-KR" sz="1100" b="1" dirty="0" smtClean="0">
                <a:solidFill>
                  <a:schemeClr val="bg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Lessons Learned</a:t>
            </a:r>
            <a:endParaRPr lang="en-US" altLang="ko-KR" sz="1100" b="1" dirty="0">
              <a:solidFill>
                <a:schemeClr val="bg1">
                  <a:lumMod val="50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342900" indent="-342900">
              <a:lnSpc>
                <a:spcPct val="130000"/>
              </a:lnSpc>
              <a:buAutoNum type="arabicPeriod"/>
            </a:pPr>
            <a:r>
              <a:rPr lang="en-US" altLang="ko-KR" sz="1100" b="1" dirty="0" smtClean="0">
                <a:solidFill>
                  <a:schemeClr val="bg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Appendix: tableau </a:t>
            </a:r>
            <a:r>
              <a:rPr lang="ko-KR" altLang="en-US" sz="1100" b="1" dirty="0" smtClean="0">
                <a:solidFill>
                  <a:schemeClr val="bg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매뉴얼</a:t>
            </a:r>
            <a:endParaRPr lang="en-US" altLang="ko-KR" sz="1100" b="1" dirty="0" smtClean="0">
              <a:solidFill>
                <a:schemeClr val="bg1">
                  <a:lumMod val="50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BE30DE5-35B9-48A2-9401-F15A4E6C2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F4CC4-2B3E-4E1B-94CB-8D7F69C16FA1}" type="slidenum">
              <a:rPr lang="ko-KR" altLang="en-US" smtClean="0">
                <a:latin typeface="나눔스퀘어라운드 Bold" pitchFamily="50" charset="-127"/>
                <a:ea typeface="나눔스퀘어라운드 Bold" pitchFamily="50" charset="-127"/>
              </a:rPr>
              <a:pPr/>
              <a:t>20</a:t>
            </a:fld>
            <a:endParaRPr lang="ko-KR" altLang="en-US" dirty="0"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D39403-AAAE-4BA5-8AFA-4F89E20A1D30}"/>
              </a:ext>
            </a:extLst>
          </p:cNvPr>
          <p:cNvSpPr txBox="1"/>
          <p:nvPr/>
        </p:nvSpPr>
        <p:spPr>
          <a:xfrm>
            <a:off x="4455795" y="2845855"/>
            <a:ext cx="4879975" cy="25730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2400" b="1" dirty="0" smtClean="0">
                <a:solidFill>
                  <a:srgbClr val="0070C0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4. </a:t>
            </a:r>
            <a:r>
              <a:rPr lang="ko-KR" altLang="en-US" sz="2400" b="1" dirty="0" smtClean="0">
                <a:solidFill>
                  <a:srgbClr val="0070C0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프로젝트 추진 내역</a:t>
            </a:r>
            <a:endParaRPr lang="en-US" altLang="ko-KR" sz="2400" b="1" dirty="0" smtClean="0">
              <a:solidFill>
                <a:srgbClr val="0070C0"/>
              </a:solidFill>
              <a:latin typeface="나눔스퀘어라운드 ExtraBold" pitchFamily="50" charset="-127"/>
              <a:ea typeface="나눔스퀘어라운드 ExtraBold" pitchFamily="50" charset="-127"/>
            </a:endParaRPr>
          </a:p>
          <a:p>
            <a:pPr marL="792163" lvl="1" indent="-334963">
              <a:lnSpc>
                <a:spcPct val="130000"/>
              </a:lnSpc>
              <a:buFont typeface="+mj-lt"/>
              <a:buAutoNum type="arabicParenR"/>
            </a:pPr>
            <a:r>
              <a:rPr lang="ko-KR" altLang="en-US" sz="20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프로젝트 구축 방법</a:t>
            </a:r>
            <a:endParaRPr lang="en-US" altLang="ko-KR" sz="2000" b="1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792163" lvl="1" indent="-334963">
              <a:lnSpc>
                <a:spcPct val="130000"/>
              </a:lnSpc>
              <a:buFont typeface="+mj-lt"/>
              <a:buAutoNum type="arabicParenR"/>
            </a:pPr>
            <a:r>
              <a:rPr lang="ko-KR" altLang="en-US" sz="20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팀 구성</a:t>
            </a:r>
            <a:endParaRPr lang="en-US" altLang="ko-KR" sz="2000" b="1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792163" lvl="1" indent="-334963">
              <a:lnSpc>
                <a:spcPct val="130000"/>
              </a:lnSpc>
              <a:buFont typeface="+mj-lt"/>
              <a:buAutoNum type="arabicParenR"/>
            </a:pPr>
            <a:r>
              <a:rPr lang="en-US" altLang="ko-KR" sz="20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WBS + R&amp;R</a:t>
            </a:r>
          </a:p>
          <a:p>
            <a:pPr marL="792163" lvl="1" indent="-334963">
              <a:lnSpc>
                <a:spcPct val="130000"/>
              </a:lnSpc>
              <a:buFont typeface="+mj-lt"/>
              <a:buAutoNum type="arabicParenR"/>
            </a:pPr>
            <a:r>
              <a:rPr lang="ko-KR" altLang="en-US" sz="20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일정표</a:t>
            </a:r>
            <a:endParaRPr lang="en-US" altLang="ko-KR" sz="2000" b="1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800100" lvl="1" indent="-342900">
              <a:lnSpc>
                <a:spcPct val="130000"/>
              </a:lnSpc>
              <a:buAutoNum type="arabicParenR"/>
            </a:pPr>
            <a:r>
              <a:rPr lang="ko-KR" altLang="en-US" sz="20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산출물 목록</a:t>
            </a:r>
            <a:endParaRPr lang="en-US" altLang="ko-KR" sz="2000" b="1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56166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96DD8B-4E3C-4AB8-92FE-C48FEB9FF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502285"/>
            <a:ext cx="11826240" cy="816928"/>
          </a:xfrm>
        </p:spPr>
        <p:txBody>
          <a:bodyPr/>
          <a:lstStyle/>
          <a:p>
            <a:r>
              <a:rPr lang="en-US" altLang="ko-KR" dirty="0" smtClean="0">
                <a:latin typeface="나눔스퀘어라운드 ExtraBold" pitchFamily="50" charset="-127"/>
                <a:ea typeface="나눔스퀘어라운드 ExtraBold" pitchFamily="50" charset="-127"/>
              </a:rPr>
              <a:t>1. </a:t>
            </a:r>
            <a:r>
              <a:rPr lang="ko-KR" altLang="en-US" dirty="0" smtClean="0">
                <a:latin typeface="나눔스퀘어라운드 ExtraBold" pitchFamily="50" charset="-127"/>
                <a:ea typeface="나눔스퀘어라운드 ExtraBold" pitchFamily="50" charset="-127"/>
              </a:rPr>
              <a:t>프로젝트 </a:t>
            </a:r>
            <a:r>
              <a:rPr lang="ko-KR" altLang="en-US" dirty="0" err="1" smtClean="0">
                <a:latin typeface="나눔스퀘어라운드 ExtraBold" pitchFamily="50" charset="-127"/>
                <a:ea typeface="나눔스퀘어라운드 ExtraBold" pitchFamily="50" charset="-127"/>
              </a:rPr>
              <a:t>구축방법</a:t>
            </a:r>
            <a:endParaRPr lang="ko-KR" altLang="en-US" dirty="0"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6B02F37-9C1C-4BD3-892B-CDF3E8FF9D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F4CC4-2B3E-4E1B-94CB-8D7F69C16FA1}" type="slidenum">
              <a:rPr lang="ko-KR" altLang="en-US" smtClean="0">
                <a:latin typeface="나눔스퀘어라운드 Bold" pitchFamily="50" charset="-127"/>
                <a:ea typeface="나눔스퀘어라운드 Bold" pitchFamily="50" charset="-127"/>
              </a:rPr>
              <a:pPr/>
              <a:t>21</a:t>
            </a:fld>
            <a:endParaRPr lang="ko-KR" altLang="en-US" dirty="0"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9849316" y="309626"/>
            <a:ext cx="2246128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r>
              <a:rPr lang="en-US" altLang="ko-KR" dirty="0" smtClean="0">
                <a:solidFill>
                  <a:srgbClr val="0070C0"/>
                </a:solidFill>
                <a:latin typeface="나눔스퀘어 Bold" pitchFamily="50" charset="-127"/>
                <a:ea typeface="나눔스퀘어 Bold" pitchFamily="50" charset="-127"/>
              </a:rPr>
              <a:t>4. </a:t>
            </a:r>
            <a:r>
              <a:rPr lang="ko-KR" altLang="en-US" dirty="0" smtClean="0">
                <a:solidFill>
                  <a:srgbClr val="0070C0"/>
                </a:solidFill>
                <a:latin typeface="나눔스퀘어 Bold" pitchFamily="50" charset="-127"/>
                <a:ea typeface="나눔스퀘어 Bold" pitchFamily="50" charset="-127"/>
              </a:rPr>
              <a:t>프로젝트 추진 내역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19" name="내용 개체 틀 2">
            <a:extLst>
              <a:ext uri="{FF2B5EF4-FFF2-40B4-BE49-F238E27FC236}">
                <a16:creationId xmlns:a16="http://schemas.microsoft.com/office/drawing/2014/main" id="{71E168F5-E576-48AE-AAB2-9CBE85D3B6BB}"/>
              </a:ext>
            </a:extLst>
          </p:cNvPr>
          <p:cNvSpPr txBox="1">
            <a:spLocks/>
          </p:cNvSpPr>
          <p:nvPr/>
        </p:nvSpPr>
        <p:spPr>
          <a:xfrm>
            <a:off x="391160" y="1353407"/>
            <a:ext cx="11343640" cy="5930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아래의 각 단계에 따라 </a:t>
            </a:r>
            <a:r>
              <a:rPr lang="ko-KR" altLang="en-US" dirty="0" err="1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일정별로</a:t>
            </a:r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프로젝트를 진행함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2057DFF-A6D8-4550-A0F4-C102F8AAC94A}"/>
              </a:ext>
            </a:extLst>
          </p:cNvPr>
          <p:cNvSpPr txBox="1"/>
          <p:nvPr/>
        </p:nvSpPr>
        <p:spPr>
          <a:xfrm>
            <a:off x="558587" y="2174236"/>
            <a:ext cx="1502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u="sng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프로젝트 착수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EDD24DD-0D9C-4683-8B3D-116CAFEBC68D}"/>
              </a:ext>
            </a:extLst>
          </p:cNvPr>
          <p:cNvSpPr txBox="1"/>
          <p:nvPr/>
        </p:nvSpPr>
        <p:spPr>
          <a:xfrm>
            <a:off x="2637449" y="2174236"/>
            <a:ext cx="662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u="sng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분 석</a:t>
            </a:r>
            <a:endParaRPr lang="ko-KR" altLang="en-US" u="sng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015C0F6-F305-4401-858E-4F49761D7BBE}"/>
              </a:ext>
            </a:extLst>
          </p:cNvPr>
          <p:cNvSpPr txBox="1"/>
          <p:nvPr/>
        </p:nvSpPr>
        <p:spPr>
          <a:xfrm>
            <a:off x="4457666" y="2174236"/>
            <a:ext cx="662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u="sng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설 계</a:t>
            </a:r>
            <a:endParaRPr lang="ko-KR" altLang="en-US" u="sng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B8265EA-960D-43B7-9887-646F1F543CD4}"/>
              </a:ext>
            </a:extLst>
          </p:cNvPr>
          <p:cNvSpPr txBox="1"/>
          <p:nvPr/>
        </p:nvSpPr>
        <p:spPr>
          <a:xfrm>
            <a:off x="6436465" y="2174236"/>
            <a:ext cx="662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u="sng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구 축</a:t>
            </a:r>
            <a:endParaRPr lang="ko-KR" altLang="en-US" u="sng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07A01E1-3D35-4155-850E-8D50A907689D}"/>
              </a:ext>
            </a:extLst>
          </p:cNvPr>
          <p:cNvSpPr txBox="1"/>
          <p:nvPr/>
        </p:nvSpPr>
        <p:spPr>
          <a:xfrm>
            <a:off x="8093548" y="2174236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u="sng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운영 이관</a:t>
            </a:r>
            <a:endParaRPr lang="ko-KR" altLang="en-US" u="sng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3F5A66A-FF48-465C-8384-782D365CC378}"/>
              </a:ext>
            </a:extLst>
          </p:cNvPr>
          <p:cNvSpPr txBox="1"/>
          <p:nvPr/>
        </p:nvSpPr>
        <p:spPr>
          <a:xfrm>
            <a:off x="9702981" y="2174236"/>
            <a:ext cx="1502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u="sng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프로젝트 종료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013130A-D88C-4D93-9265-D44CE1015C0F}"/>
              </a:ext>
            </a:extLst>
          </p:cNvPr>
          <p:cNvSpPr/>
          <p:nvPr/>
        </p:nvSpPr>
        <p:spPr>
          <a:xfrm>
            <a:off x="621730" y="2714236"/>
            <a:ext cx="1271764" cy="520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착수 준비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3F32EA2-A8A2-4E75-8E76-021053213CE7}"/>
              </a:ext>
            </a:extLst>
          </p:cNvPr>
          <p:cNvSpPr/>
          <p:nvPr/>
        </p:nvSpPr>
        <p:spPr>
          <a:xfrm>
            <a:off x="626317" y="3441841"/>
            <a:ext cx="1271764" cy="520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계획 수립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88493BE-A6AC-4CF2-9588-12617EF5D922}"/>
              </a:ext>
            </a:extLst>
          </p:cNvPr>
          <p:cNvSpPr/>
          <p:nvPr/>
        </p:nvSpPr>
        <p:spPr>
          <a:xfrm>
            <a:off x="2331426" y="2714236"/>
            <a:ext cx="1227009" cy="520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현황 분석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A1709CC-843A-4766-85D5-0C7397ACA5C1}"/>
              </a:ext>
            </a:extLst>
          </p:cNvPr>
          <p:cNvSpPr/>
          <p:nvPr/>
        </p:nvSpPr>
        <p:spPr>
          <a:xfrm>
            <a:off x="2331426" y="3441841"/>
            <a:ext cx="1227009" cy="520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과제 정의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190DD30-5808-4DE0-9F1C-8B2317159344}"/>
              </a:ext>
            </a:extLst>
          </p:cNvPr>
          <p:cNvSpPr/>
          <p:nvPr/>
        </p:nvSpPr>
        <p:spPr>
          <a:xfrm>
            <a:off x="3982784" y="2714236"/>
            <a:ext cx="1631680" cy="520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아키텍쳐</a:t>
            </a:r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정의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9053DAA-96F2-4D50-88B0-EC366285DF3A}"/>
              </a:ext>
            </a:extLst>
          </p:cNvPr>
          <p:cNvSpPr/>
          <p:nvPr/>
        </p:nvSpPr>
        <p:spPr>
          <a:xfrm>
            <a:off x="3982784" y="3441841"/>
            <a:ext cx="1631680" cy="520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분석모델</a:t>
            </a:r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설계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F83FE7E-A244-4F13-BC80-E27DEF3ECCA4}"/>
              </a:ext>
            </a:extLst>
          </p:cNvPr>
          <p:cNvSpPr/>
          <p:nvPr/>
        </p:nvSpPr>
        <p:spPr>
          <a:xfrm>
            <a:off x="3982784" y="4161841"/>
            <a:ext cx="1631680" cy="520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데이터 설계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7ADB992A-1905-47AB-AE28-A42E25F368BC}"/>
              </a:ext>
            </a:extLst>
          </p:cNvPr>
          <p:cNvSpPr/>
          <p:nvPr/>
        </p:nvSpPr>
        <p:spPr>
          <a:xfrm>
            <a:off x="3982784" y="4853873"/>
            <a:ext cx="1631680" cy="520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시스템 설계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19FE8E9-ADD5-4A62-AF98-F29913F3C237}"/>
              </a:ext>
            </a:extLst>
          </p:cNvPr>
          <p:cNvSpPr/>
          <p:nvPr/>
        </p:nvSpPr>
        <p:spPr>
          <a:xfrm>
            <a:off x="3982784" y="5542033"/>
            <a:ext cx="1631680" cy="520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테스트 설계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9D09F646-2BF0-4394-A569-172CC1D1AAD0}"/>
              </a:ext>
            </a:extLst>
          </p:cNvPr>
          <p:cNvSpPr/>
          <p:nvPr/>
        </p:nvSpPr>
        <p:spPr>
          <a:xfrm>
            <a:off x="6013054" y="2714236"/>
            <a:ext cx="1450758" cy="520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시스템 개발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E0001A0A-A7C5-4C9C-BF02-C31F32E84DC4}"/>
              </a:ext>
            </a:extLst>
          </p:cNvPr>
          <p:cNvSpPr/>
          <p:nvPr/>
        </p:nvSpPr>
        <p:spPr>
          <a:xfrm>
            <a:off x="6013054" y="3441841"/>
            <a:ext cx="1450758" cy="520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단위 테스트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2CFE7140-CBD3-4440-8FBF-B8BA41E60C62}"/>
              </a:ext>
            </a:extLst>
          </p:cNvPr>
          <p:cNvSpPr/>
          <p:nvPr/>
        </p:nvSpPr>
        <p:spPr>
          <a:xfrm>
            <a:off x="6013054" y="4161841"/>
            <a:ext cx="1450758" cy="520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통합 테스트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3801921-A73D-4BB6-AB7A-AFB73E53C908}"/>
              </a:ext>
            </a:extLst>
          </p:cNvPr>
          <p:cNvSpPr/>
          <p:nvPr/>
        </p:nvSpPr>
        <p:spPr>
          <a:xfrm>
            <a:off x="7861354" y="2714236"/>
            <a:ext cx="1552701" cy="520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운영 이관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B89BE2D-9EAD-40B5-9EBD-CD953D08DFD3}"/>
              </a:ext>
            </a:extLst>
          </p:cNvPr>
          <p:cNvSpPr/>
          <p:nvPr/>
        </p:nvSpPr>
        <p:spPr>
          <a:xfrm>
            <a:off x="7870290" y="3441841"/>
            <a:ext cx="1552701" cy="520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운영방안 수립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1C1F981-F722-4C38-BE2C-37A12D9FD087}"/>
              </a:ext>
            </a:extLst>
          </p:cNvPr>
          <p:cNvSpPr/>
          <p:nvPr/>
        </p:nvSpPr>
        <p:spPr>
          <a:xfrm>
            <a:off x="9764352" y="2714236"/>
            <a:ext cx="1316662" cy="520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종료 보고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2057DFF-A6D8-4550-A0F4-C102F8AAC94A}"/>
              </a:ext>
            </a:extLst>
          </p:cNvPr>
          <p:cNvSpPr txBox="1"/>
          <p:nvPr/>
        </p:nvSpPr>
        <p:spPr>
          <a:xfrm>
            <a:off x="723687" y="4036535"/>
            <a:ext cx="989373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rgbClr val="00206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6/29~7/2</a:t>
            </a:r>
            <a:endParaRPr lang="ko-KR" altLang="en-US" sz="1400" dirty="0">
              <a:solidFill>
                <a:srgbClr val="00206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EDD24DD-0D9C-4683-8B3D-116CAFEBC68D}"/>
              </a:ext>
            </a:extLst>
          </p:cNvPr>
          <p:cNvSpPr txBox="1"/>
          <p:nvPr/>
        </p:nvSpPr>
        <p:spPr>
          <a:xfrm>
            <a:off x="2573949" y="4036535"/>
            <a:ext cx="696024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rgbClr val="00206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7/2~3</a:t>
            </a:r>
            <a:endParaRPr lang="ko-KR" altLang="en-US" sz="1400" dirty="0">
              <a:solidFill>
                <a:srgbClr val="00206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015C0F6-F305-4401-858E-4F49761D7BBE}"/>
              </a:ext>
            </a:extLst>
          </p:cNvPr>
          <p:cNvSpPr txBox="1"/>
          <p:nvPr/>
        </p:nvSpPr>
        <p:spPr>
          <a:xfrm>
            <a:off x="4457666" y="6147513"/>
            <a:ext cx="696024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rgbClr val="00206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7/4~6</a:t>
            </a:r>
            <a:endParaRPr lang="ko-KR" altLang="en-US" sz="1400" dirty="0">
              <a:solidFill>
                <a:srgbClr val="00206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B8265EA-960D-43B7-9887-646F1F543CD4}"/>
              </a:ext>
            </a:extLst>
          </p:cNvPr>
          <p:cNvSpPr txBox="1"/>
          <p:nvPr/>
        </p:nvSpPr>
        <p:spPr>
          <a:xfrm>
            <a:off x="6284065" y="4773466"/>
            <a:ext cx="805029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rgbClr val="00206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7/5~10</a:t>
            </a:r>
            <a:endParaRPr lang="ko-KR" altLang="en-US" sz="1400" dirty="0">
              <a:solidFill>
                <a:srgbClr val="00206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07A01E1-3D35-4155-850E-8D50A907689D}"/>
              </a:ext>
            </a:extLst>
          </p:cNvPr>
          <p:cNvSpPr txBox="1"/>
          <p:nvPr/>
        </p:nvSpPr>
        <p:spPr>
          <a:xfrm>
            <a:off x="8144348" y="4036535"/>
            <a:ext cx="914033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rgbClr val="00206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7/11~12</a:t>
            </a:r>
            <a:endParaRPr lang="ko-KR" altLang="en-US" sz="1400" dirty="0">
              <a:solidFill>
                <a:srgbClr val="00206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3F5A66A-FF48-465C-8384-782D365CC378}"/>
              </a:ext>
            </a:extLst>
          </p:cNvPr>
          <p:cNvSpPr txBox="1"/>
          <p:nvPr/>
        </p:nvSpPr>
        <p:spPr>
          <a:xfrm>
            <a:off x="10122081" y="3302437"/>
            <a:ext cx="587020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rgbClr val="00206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7/13</a:t>
            </a:r>
            <a:endParaRPr lang="ko-KR" altLang="en-US" sz="1400" dirty="0">
              <a:solidFill>
                <a:srgbClr val="00206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89786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96DD8B-4E3C-4AB8-92FE-C48FEB9FF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502285"/>
            <a:ext cx="11826240" cy="816928"/>
          </a:xfrm>
        </p:spPr>
        <p:txBody>
          <a:bodyPr/>
          <a:lstStyle/>
          <a:p>
            <a:r>
              <a:rPr lang="en-US" altLang="ko-KR" dirty="0" smtClean="0">
                <a:latin typeface="나눔스퀘어라운드 ExtraBold" pitchFamily="50" charset="-127"/>
                <a:ea typeface="나눔스퀘어라운드 ExtraBold" pitchFamily="50" charset="-127"/>
              </a:rPr>
              <a:t>2. </a:t>
            </a:r>
            <a:r>
              <a:rPr lang="ko-KR" altLang="en-US" dirty="0" smtClean="0">
                <a:latin typeface="나눔스퀘어라운드 ExtraBold" pitchFamily="50" charset="-127"/>
                <a:ea typeface="나눔스퀘어라운드 ExtraBold" pitchFamily="50" charset="-127"/>
              </a:rPr>
              <a:t>팀 구성</a:t>
            </a:r>
            <a:endParaRPr lang="ko-KR" altLang="en-US" dirty="0"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6B02F37-9C1C-4BD3-892B-CDF3E8FF9D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F4CC4-2B3E-4E1B-94CB-8D7F69C16FA1}" type="slidenum">
              <a:rPr lang="ko-KR" altLang="en-US" smtClean="0">
                <a:latin typeface="나눔스퀘어라운드 Bold" pitchFamily="50" charset="-127"/>
                <a:ea typeface="나눔스퀘어라운드 Bold" pitchFamily="50" charset="-127"/>
              </a:rPr>
              <a:pPr/>
              <a:t>22</a:t>
            </a:fld>
            <a:endParaRPr lang="ko-KR" altLang="en-US" dirty="0"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9849316" y="309626"/>
            <a:ext cx="2246128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r>
              <a:rPr lang="en-US" altLang="ko-KR" dirty="0" smtClean="0">
                <a:solidFill>
                  <a:srgbClr val="0070C0"/>
                </a:solidFill>
                <a:latin typeface="나눔스퀘어 Bold" pitchFamily="50" charset="-127"/>
                <a:ea typeface="나눔스퀘어 Bold" pitchFamily="50" charset="-127"/>
              </a:rPr>
              <a:t>4. </a:t>
            </a:r>
            <a:r>
              <a:rPr lang="ko-KR" altLang="en-US" dirty="0" smtClean="0">
                <a:solidFill>
                  <a:srgbClr val="0070C0"/>
                </a:solidFill>
                <a:latin typeface="나눔스퀘어 Bold" pitchFamily="50" charset="-127"/>
                <a:ea typeface="나눔스퀘어 Bold" pitchFamily="50" charset="-127"/>
              </a:rPr>
              <a:t>프로젝트 추진 내역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19" name="내용 개체 틀 2">
            <a:extLst>
              <a:ext uri="{FF2B5EF4-FFF2-40B4-BE49-F238E27FC236}">
                <a16:creationId xmlns:a16="http://schemas.microsoft.com/office/drawing/2014/main" id="{71E168F5-E576-48AE-AAB2-9CBE85D3B6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1160" y="1553893"/>
            <a:ext cx="11343640" cy="593090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>
                <a:latin typeface="나눔스퀘어라운드 Bold" pitchFamily="50" charset="-127"/>
                <a:ea typeface="나눔스퀘어라운드 Bold" pitchFamily="50" charset="-127"/>
              </a:rPr>
              <a:t>팀 구성은 </a:t>
            </a:r>
            <a:r>
              <a:rPr lang="en-US" altLang="ko-KR" dirty="0" smtClean="0">
                <a:latin typeface="나눔스퀘어라운드 Bold" pitchFamily="50" charset="-127"/>
                <a:ea typeface="나눔스퀘어라운드 Bold" pitchFamily="50" charset="-127"/>
              </a:rPr>
              <a:t>6</a:t>
            </a:r>
            <a:r>
              <a:rPr lang="ko-KR" altLang="en-US" dirty="0" smtClean="0">
                <a:latin typeface="나눔스퀘어라운드 Bold" pitchFamily="50" charset="-127"/>
                <a:ea typeface="나눔스퀘어라운드 Bold" pitchFamily="50" charset="-127"/>
              </a:rPr>
              <a:t>명으로 이루어짐</a:t>
            </a:r>
            <a:endParaRPr lang="ko-KR" altLang="en-US" dirty="0"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grpSp>
        <p:nvGrpSpPr>
          <p:cNvPr id="20" name="그룹 11">
            <a:extLst>
              <a:ext uri="{FF2B5EF4-FFF2-40B4-BE49-F238E27FC236}">
                <a16:creationId xmlns:a16="http://schemas.microsoft.com/office/drawing/2014/main" id="{7B0B64DE-5A77-4D3F-B06A-D693D0CB7AB4}"/>
              </a:ext>
            </a:extLst>
          </p:cNvPr>
          <p:cNvGrpSpPr/>
          <p:nvPr/>
        </p:nvGrpSpPr>
        <p:grpSpPr>
          <a:xfrm>
            <a:off x="4624173" y="2059674"/>
            <a:ext cx="2153604" cy="1111336"/>
            <a:chOff x="4797612" y="2674491"/>
            <a:chExt cx="2153604" cy="1111336"/>
          </a:xfrm>
        </p:grpSpPr>
        <p:grpSp>
          <p:nvGrpSpPr>
            <p:cNvPr id="21" name="그룹 9">
              <a:extLst>
                <a:ext uri="{FF2B5EF4-FFF2-40B4-BE49-F238E27FC236}">
                  <a16:creationId xmlns:a16="http://schemas.microsoft.com/office/drawing/2014/main" id="{245C8D39-E9AC-48EE-A463-A0E18A20CC5C}"/>
                </a:ext>
              </a:extLst>
            </p:cNvPr>
            <p:cNvGrpSpPr/>
            <p:nvPr/>
          </p:nvGrpSpPr>
          <p:grpSpPr>
            <a:xfrm>
              <a:off x="4797612" y="2674491"/>
              <a:ext cx="2153604" cy="1111336"/>
              <a:chOff x="4291584" y="2475243"/>
              <a:chExt cx="2153604" cy="1111336"/>
            </a:xfrm>
          </p:grpSpPr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8315548C-714B-46ED-A214-CDEC06D17216}"/>
                  </a:ext>
                </a:extLst>
              </p:cNvPr>
              <p:cNvSpPr/>
              <p:nvPr/>
            </p:nvSpPr>
            <p:spPr>
              <a:xfrm>
                <a:off x="4291584" y="2485748"/>
                <a:ext cx="2151887" cy="110083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라운드 Bold" pitchFamily="50" charset="-127"/>
                  <a:ea typeface="나눔스퀘어라운드 Bold" pitchFamily="50" charset="-127"/>
                </a:endParaRPr>
              </a:p>
            </p:txBody>
          </p:sp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0D3B845A-3E32-488F-B2B1-C4D1D2DE9052}"/>
                  </a:ext>
                </a:extLst>
              </p:cNvPr>
              <p:cNvSpPr/>
              <p:nvPr/>
            </p:nvSpPr>
            <p:spPr>
              <a:xfrm>
                <a:off x="4296792" y="2475243"/>
                <a:ext cx="2148396" cy="39727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latin typeface="나눔스퀘어라운드 Bold" pitchFamily="50" charset="-127"/>
                    <a:ea typeface="나눔스퀘어라운드 Bold" pitchFamily="50" charset="-127"/>
                  </a:rPr>
                  <a:t>Project Manager</a:t>
                </a:r>
                <a:endParaRPr lang="ko-KR" altLang="en-US" dirty="0">
                  <a:latin typeface="나눔스퀘어라운드 Bold" pitchFamily="50" charset="-127"/>
                  <a:ea typeface="나눔스퀘어라운드 Bold" pitchFamily="50" charset="-127"/>
                </a:endParaRPr>
              </a:p>
            </p:txBody>
          </p: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E26D5FD-B8CF-4D29-958F-AEF0D4B34700}"/>
                </a:ext>
              </a:extLst>
            </p:cNvPr>
            <p:cNvSpPr txBox="1"/>
            <p:nvPr/>
          </p:nvSpPr>
          <p:spPr>
            <a:xfrm>
              <a:off x="4797612" y="3081792"/>
              <a:ext cx="21483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mtClean="0">
                  <a:latin typeface="나눔스퀘어라운드 Bold" pitchFamily="50" charset="-127"/>
                  <a:ea typeface="나눔스퀘어라운드 Bold" pitchFamily="50" charset="-127"/>
                </a:rPr>
                <a:t>XXX</a:t>
              </a:r>
              <a:endParaRPr lang="en-US" altLang="ko-KR" dirty="0" smtClean="0">
                <a:latin typeface="나눔스퀘어라운드 Bold" pitchFamily="50" charset="-127"/>
                <a:ea typeface="나눔스퀘어라운드 Bold" pitchFamily="50" charset="-127"/>
              </a:endParaRPr>
            </a:p>
          </p:txBody>
        </p:sp>
      </p:grpSp>
      <p:grpSp>
        <p:nvGrpSpPr>
          <p:cNvPr id="25" name="그룹 12">
            <a:extLst>
              <a:ext uri="{FF2B5EF4-FFF2-40B4-BE49-F238E27FC236}">
                <a16:creationId xmlns:a16="http://schemas.microsoft.com/office/drawing/2014/main" id="{C4F6142E-687E-42E0-8B56-EFFFD0D66389}"/>
              </a:ext>
            </a:extLst>
          </p:cNvPr>
          <p:cNvGrpSpPr/>
          <p:nvPr/>
        </p:nvGrpSpPr>
        <p:grpSpPr>
          <a:xfrm>
            <a:off x="1276413" y="3598655"/>
            <a:ext cx="2153604" cy="1111336"/>
            <a:chOff x="4797612" y="2674491"/>
            <a:chExt cx="2153604" cy="1111336"/>
          </a:xfrm>
        </p:grpSpPr>
        <p:grpSp>
          <p:nvGrpSpPr>
            <p:cNvPr id="26" name="그룹 13">
              <a:extLst>
                <a:ext uri="{FF2B5EF4-FFF2-40B4-BE49-F238E27FC236}">
                  <a16:creationId xmlns:a16="http://schemas.microsoft.com/office/drawing/2014/main" id="{E1C41183-7440-4EEA-A37E-892A355D8846}"/>
                </a:ext>
              </a:extLst>
            </p:cNvPr>
            <p:cNvGrpSpPr/>
            <p:nvPr/>
          </p:nvGrpSpPr>
          <p:grpSpPr>
            <a:xfrm>
              <a:off x="4797612" y="2674491"/>
              <a:ext cx="2153604" cy="1111336"/>
              <a:chOff x="4291584" y="2475243"/>
              <a:chExt cx="2153604" cy="1111336"/>
            </a:xfrm>
          </p:grpSpPr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52CCE254-71C4-4B50-97F0-733339FEB9DA}"/>
                  </a:ext>
                </a:extLst>
              </p:cNvPr>
              <p:cNvSpPr/>
              <p:nvPr/>
            </p:nvSpPr>
            <p:spPr>
              <a:xfrm>
                <a:off x="4291584" y="2485748"/>
                <a:ext cx="2151887" cy="1100831"/>
              </a:xfrm>
              <a:prstGeom prst="rect">
                <a:avLst/>
              </a:prstGeom>
              <a:noFill/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라운드 Bold" pitchFamily="50" charset="-127"/>
                  <a:ea typeface="나눔스퀘어라운드 Bold" pitchFamily="50" charset="-127"/>
                </a:endParaRPr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DA2E1D86-0D1B-4077-9284-D114523AD346}"/>
                  </a:ext>
                </a:extLst>
              </p:cNvPr>
              <p:cNvSpPr/>
              <p:nvPr/>
            </p:nvSpPr>
            <p:spPr>
              <a:xfrm>
                <a:off x="4296792" y="2475243"/>
                <a:ext cx="2148396" cy="397275"/>
              </a:xfrm>
              <a:prstGeom prst="rect">
                <a:avLst/>
              </a:prstGeom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latin typeface="나눔스퀘어라운드 Bold" pitchFamily="50" charset="-127"/>
                    <a:ea typeface="나눔스퀘어라운드 Bold" pitchFamily="50" charset="-127"/>
                  </a:rPr>
                  <a:t>Unit A</a:t>
                </a:r>
                <a:endParaRPr lang="ko-KR" altLang="en-US" dirty="0">
                  <a:latin typeface="나눔스퀘어라운드 Bold" pitchFamily="50" charset="-127"/>
                  <a:ea typeface="나눔스퀘어라운드 Bold" pitchFamily="50" charset="-127"/>
                </a:endParaRPr>
              </a:p>
            </p:txBody>
          </p: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B72BACE-C11A-4B6A-90DE-B7A313FCF1A4}"/>
                </a:ext>
              </a:extLst>
            </p:cNvPr>
            <p:cNvSpPr txBox="1"/>
            <p:nvPr/>
          </p:nvSpPr>
          <p:spPr>
            <a:xfrm>
              <a:off x="4797612" y="3085861"/>
              <a:ext cx="21483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mtClean="0">
                  <a:latin typeface="나눔스퀘어라운드 Bold" pitchFamily="50" charset="-127"/>
                  <a:ea typeface="나눔스퀘어라운드 Bold" pitchFamily="50" charset="-127"/>
                </a:rPr>
                <a:t>XXX</a:t>
              </a:r>
              <a:endParaRPr lang="ko-KR" altLang="en-US" dirty="0">
                <a:latin typeface="나눔스퀘어라운드 Bold" pitchFamily="50" charset="-127"/>
                <a:ea typeface="나눔스퀘어라운드 Bold" pitchFamily="50" charset="-127"/>
              </a:endParaRPr>
            </a:p>
          </p:txBody>
        </p:sp>
      </p:grpSp>
      <p:grpSp>
        <p:nvGrpSpPr>
          <p:cNvPr id="30" name="그룹 12">
            <a:extLst>
              <a:ext uri="{FF2B5EF4-FFF2-40B4-BE49-F238E27FC236}">
                <a16:creationId xmlns:a16="http://schemas.microsoft.com/office/drawing/2014/main" id="{C4F6142E-687E-42E0-8B56-EFFFD0D66389}"/>
              </a:ext>
            </a:extLst>
          </p:cNvPr>
          <p:cNvGrpSpPr/>
          <p:nvPr/>
        </p:nvGrpSpPr>
        <p:grpSpPr>
          <a:xfrm>
            <a:off x="4619688" y="3598655"/>
            <a:ext cx="2153604" cy="1111336"/>
            <a:chOff x="4797612" y="2674491"/>
            <a:chExt cx="2153604" cy="1111336"/>
          </a:xfrm>
        </p:grpSpPr>
        <p:grpSp>
          <p:nvGrpSpPr>
            <p:cNvPr id="31" name="그룹 13">
              <a:extLst>
                <a:ext uri="{FF2B5EF4-FFF2-40B4-BE49-F238E27FC236}">
                  <a16:creationId xmlns:a16="http://schemas.microsoft.com/office/drawing/2014/main" id="{E1C41183-7440-4EEA-A37E-892A355D8846}"/>
                </a:ext>
              </a:extLst>
            </p:cNvPr>
            <p:cNvGrpSpPr/>
            <p:nvPr/>
          </p:nvGrpSpPr>
          <p:grpSpPr>
            <a:xfrm>
              <a:off x="4797612" y="2674491"/>
              <a:ext cx="2153604" cy="1111336"/>
              <a:chOff x="4291584" y="2475243"/>
              <a:chExt cx="2153604" cy="1111336"/>
            </a:xfrm>
          </p:grpSpPr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52CCE254-71C4-4B50-97F0-733339FEB9DA}"/>
                  </a:ext>
                </a:extLst>
              </p:cNvPr>
              <p:cNvSpPr/>
              <p:nvPr/>
            </p:nvSpPr>
            <p:spPr>
              <a:xfrm>
                <a:off x="4291584" y="2485748"/>
                <a:ext cx="2151887" cy="110083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라운드 Bold" pitchFamily="50" charset="-127"/>
                  <a:ea typeface="나눔스퀘어라운드 Bold" pitchFamily="50" charset="-127"/>
                </a:endParaRPr>
              </a:p>
            </p:txBody>
          </p:sp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DA2E1D86-0D1B-4077-9284-D114523AD346}"/>
                  </a:ext>
                </a:extLst>
              </p:cNvPr>
              <p:cNvSpPr/>
              <p:nvPr/>
            </p:nvSpPr>
            <p:spPr>
              <a:xfrm>
                <a:off x="4296792" y="2475243"/>
                <a:ext cx="2148396" cy="39727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latin typeface="나눔스퀘어라운드 Bold" pitchFamily="50" charset="-127"/>
                    <a:ea typeface="나눔스퀘어라운드 Bold" pitchFamily="50" charset="-127"/>
                  </a:rPr>
                  <a:t>Unit B</a:t>
                </a:r>
                <a:endParaRPr lang="ko-KR" altLang="en-US" dirty="0">
                  <a:latin typeface="나눔스퀘어라운드 Bold" pitchFamily="50" charset="-127"/>
                  <a:ea typeface="나눔스퀘어라운드 Bold" pitchFamily="50" charset="-127"/>
                </a:endParaRPr>
              </a:p>
            </p:txBody>
          </p:sp>
        </p:grp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B72BACE-C11A-4B6A-90DE-B7A313FCF1A4}"/>
                </a:ext>
              </a:extLst>
            </p:cNvPr>
            <p:cNvSpPr txBox="1"/>
            <p:nvPr/>
          </p:nvSpPr>
          <p:spPr>
            <a:xfrm>
              <a:off x="4797612" y="3076336"/>
              <a:ext cx="21483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mtClean="0">
                  <a:latin typeface="나눔스퀘어라운드 Bold" pitchFamily="50" charset="-127"/>
                  <a:ea typeface="나눔스퀘어라운드 Bold" pitchFamily="50" charset="-127"/>
                </a:rPr>
                <a:t>XXX</a:t>
              </a:r>
              <a:endParaRPr lang="ko-KR" altLang="en-US" dirty="0">
                <a:latin typeface="나눔스퀘어라운드 Bold" pitchFamily="50" charset="-127"/>
                <a:ea typeface="나눔스퀘어라운드 Bold" pitchFamily="50" charset="-127"/>
              </a:endParaRPr>
            </a:p>
          </p:txBody>
        </p:sp>
      </p:grpSp>
      <p:grpSp>
        <p:nvGrpSpPr>
          <p:cNvPr id="35" name="그룹 12">
            <a:extLst>
              <a:ext uri="{FF2B5EF4-FFF2-40B4-BE49-F238E27FC236}">
                <a16:creationId xmlns:a16="http://schemas.microsoft.com/office/drawing/2014/main" id="{C4F6142E-687E-42E0-8B56-EFFFD0D66389}"/>
              </a:ext>
            </a:extLst>
          </p:cNvPr>
          <p:cNvGrpSpPr/>
          <p:nvPr/>
        </p:nvGrpSpPr>
        <p:grpSpPr>
          <a:xfrm>
            <a:off x="7962963" y="3598655"/>
            <a:ext cx="2153604" cy="1111336"/>
            <a:chOff x="4797612" y="2674491"/>
            <a:chExt cx="2153604" cy="1111336"/>
          </a:xfrm>
        </p:grpSpPr>
        <p:grpSp>
          <p:nvGrpSpPr>
            <p:cNvPr id="36" name="그룹 13">
              <a:extLst>
                <a:ext uri="{FF2B5EF4-FFF2-40B4-BE49-F238E27FC236}">
                  <a16:creationId xmlns:a16="http://schemas.microsoft.com/office/drawing/2014/main" id="{E1C41183-7440-4EEA-A37E-892A355D8846}"/>
                </a:ext>
              </a:extLst>
            </p:cNvPr>
            <p:cNvGrpSpPr/>
            <p:nvPr/>
          </p:nvGrpSpPr>
          <p:grpSpPr>
            <a:xfrm>
              <a:off x="4797612" y="2674491"/>
              <a:ext cx="2153604" cy="1111336"/>
              <a:chOff x="4291584" y="2475243"/>
              <a:chExt cx="2153604" cy="1111336"/>
            </a:xfrm>
          </p:grpSpPr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52CCE254-71C4-4B50-97F0-733339FEB9DA}"/>
                  </a:ext>
                </a:extLst>
              </p:cNvPr>
              <p:cNvSpPr/>
              <p:nvPr/>
            </p:nvSpPr>
            <p:spPr>
              <a:xfrm>
                <a:off x="4291584" y="2485748"/>
                <a:ext cx="2151887" cy="110083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라운드 Bold" pitchFamily="50" charset="-127"/>
                  <a:ea typeface="나눔스퀘어라운드 Bold" pitchFamily="50" charset="-127"/>
                </a:endParaRPr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DA2E1D86-0D1B-4077-9284-D114523AD346}"/>
                  </a:ext>
                </a:extLst>
              </p:cNvPr>
              <p:cNvSpPr/>
              <p:nvPr/>
            </p:nvSpPr>
            <p:spPr>
              <a:xfrm>
                <a:off x="4296792" y="2475243"/>
                <a:ext cx="2148396" cy="39727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latin typeface="나눔스퀘어라운드 Bold" pitchFamily="50" charset="-127"/>
                    <a:ea typeface="나눔스퀘어라운드 Bold" pitchFamily="50" charset="-127"/>
                  </a:rPr>
                  <a:t>Unit C</a:t>
                </a:r>
                <a:endParaRPr lang="ko-KR" altLang="en-US" dirty="0">
                  <a:latin typeface="나눔스퀘어라운드 Bold" pitchFamily="50" charset="-127"/>
                  <a:ea typeface="나눔스퀘어라운드 Bold" pitchFamily="50" charset="-127"/>
                </a:endParaRPr>
              </a:p>
            </p:txBody>
          </p: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B72BACE-C11A-4B6A-90DE-B7A313FCF1A4}"/>
                </a:ext>
              </a:extLst>
            </p:cNvPr>
            <p:cNvSpPr txBox="1"/>
            <p:nvPr/>
          </p:nvSpPr>
          <p:spPr>
            <a:xfrm>
              <a:off x="4797612" y="3076336"/>
              <a:ext cx="21483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mtClean="0">
                  <a:latin typeface="나눔스퀘어라운드 Bold" pitchFamily="50" charset="-127"/>
                  <a:ea typeface="나눔스퀘어라운드 Bold" pitchFamily="50" charset="-127"/>
                </a:rPr>
                <a:t>XXX</a:t>
              </a:r>
              <a:endParaRPr lang="ko-KR" altLang="en-US" dirty="0">
                <a:latin typeface="나눔스퀘어라운드 Bold" pitchFamily="50" charset="-127"/>
                <a:ea typeface="나눔스퀘어라운드 Bold" pitchFamily="50" charset="-127"/>
              </a:endParaRPr>
            </a:p>
          </p:txBody>
        </p:sp>
      </p:grpSp>
      <p:grpSp>
        <p:nvGrpSpPr>
          <p:cNvPr id="40" name="그룹 12">
            <a:extLst>
              <a:ext uri="{FF2B5EF4-FFF2-40B4-BE49-F238E27FC236}">
                <a16:creationId xmlns:a16="http://schemas.microsoft.com/office/drawing/2014/main" id="{C4F6142E-687E-42E0-8B56-EFFFD0D66389}"/>
              </a:ext>
            </a:extLst>
          </p:cNvPr>
          <p:cNvGrpSpPr/>
          <p:nvPr/>
        </p:nvGrpSpPr>
        <p:grpSpPr>
          <a:xfrm>
            <a:off x="1276413" y="4951205"/>
            <a:ext cx="2153604" cy="1111336"/>
            <a:chOff x="4797612" y="2674491"/>
            <a:chExt cx="2153604" cy="1111336"/>
          </a:xfrm>
        </p:grpSpPr>
        <p:grpSp>
          <p:nvGrpSpPr>
            <p:cNvPr id="41" name="그룹 13">
              <a:extLst>
                <a:ext uri="{FF2B5EF4-FFF2-40B4-BE49-F238E27FC236}">
                  <a16:creationId xmlns:a16="http://schemas.microsoft.com/office/drawing/2014/main" id="{E1C41183-7440-4EEA-A37E-892A355D8846}"/>
                </a:ext>
              </a:extLst>
            </p:cNvPr>
            <p:cNvGrpSpPr/>
            <p:nvPr/>
          </p:nvGrpSpPr>
          <p:grpSpPr>
            <a:xfrm>
              <a:off x="4797612" y="2674491"/>
              <a:ext cx="2153604" cy="1111336"/>
              <a:chOff x="4291584" y="2475243"/>
              <a:chExt cx="2153604" cy="1111336"/>
            </a:xfrm>
          </p:grpSpPr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52CCE254-71C4-4B50-97F0-733339FEB9DA}"/>
                  </a:ext>
                </a:extLst>
              </p:cNvPr>
              <p:cNvSpPr/>
              <p:nvPr/>
            </p:nvSpPr>
            <p:spPr>
              <a:xfrm>
                <a:off x="4291584" y="2485748"/>
                <a:ext cx="2151887" cy="110083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라운드 Bold" pitchFamily="50" charset="-127"/>
                  <a:ea typeface="나눔스퀘어라운드 Bold" pitchFamily="50" charset="-127"/>
                </a:endParaRPr>
              </a:p>
            </p:txBody>
          </p: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DA2E1D86-0D1B-4077-9284-D114523AD346}"/>
                  </a:ext>
                </a:extLst>
              </p:cNvPr>
              <p:cNvSpPr/>
              <p:nvPr/>
            </p:nvSpPr>
            <p:spPr>
              <a:xfrm>
                <a:off x="4296792" y="2475243"/>
                <a:ext cx="2148396" cy="39727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latin typeface="나눔스퀘어라운드 Bold" pitchFamily="50" charset="-127"/>
                    <a:ea typeface="나눔스퀘어라운드 Bold" pitchFamily="50" charset="-127"/>
                  </a:rPr>
                  <a:t>Unit A</a:t>
                </a:r>
                <a:endParaRPr lang="ko-KR" altLang="en-US" dirty="0">
                  <a:latin typeface="나눔스퀘어라운드 Bold" pitchFamily="50" charset="-127"/>
                  <a:ea typeface="나눔스퀘어라운드 Bold" pitchFamily="50" charset="-127"/>
                </a:endParaRPr>
              </a:p>
            </p:txBody>
          </p:sp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0B72BACE-C11A-4B6A-90DE-B7A313FCF1A4}"/>
                </a:ext>
              </a:extLst>
            </p:cNvPr>
            <p:cNvSpPr txBox="1"/>
            <p:nvPr/>
          </p:nvSpPr>
          <p:spPr>
            <a:xfrm>
              <a:off x="4797612" y="3085861"/>
              <a:ext cx="21483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mtClean="0">
                  <a:latin typeface="나눔스퀘어라운드 Bold" pitchFamily="50" charset="-127"/>
                  <a:ea typeface="나눔스퀘어라운드 Bold" pitchFamily="50" charset="-127"/>
                </a:rPr>
                <a:t>XXX</a:t>
              </a:r>
              <a:endParaRPr lang="ko-KR" altLang="en-US" dirty="0">
                <a:latin typeface="나눔스퀘어라운드 Bold" pitchFamily="50" charset="-127"/>
                <a:ea typeface="나눔스퀘어라운드 Bold" pitchFamily="50" charset="-127"/>
              </a:endParaRPr>
            </a:p>
          </p:txBody>
        </p:sp>
      </p:grpSp>
      <p:grpSp>
        <p:nvGrpSpPr>
          <p:cNvPr id="45" name="그룹 12">
            <a:extLst>
              <a:ext uri="{FF2B5EF4-FFF2-40B4-BE49-F238E27FC236}">
                <a16:creationId xmlns:a16="http://schemas.microsoft.com/office/drawing/2014/main" id="{C4F6142E-687E-42E0-8B56-EFFFD0D66389}"/>
              </a:ext>
            </a:extLst>
          </p:cNvPr>
          <p:cNvGrpSpPr/>
          <p:nvPr/>
        </p:nvGrpSpPr>
        <p:grpSpPr>
          <a:xfrm>
            <a:off x="4619688" y="4951205"/>
            <a:ext cx="2153604" cy="1111336"/>
            <a:chOff x="4797612" y="2674491"/>
            <a:chExt cx="2153604" cy="1111336"/>
          </a:xfrm>
        </p:grpSpPr>
        <p:grpSp>
          <p:nvGrpSpPr>
            <p:cNvPr id="46" name="그룹 13">
              <a:extLst>
                <a:ext uri="{FF2B5EF4-FFF2-40B4-BE49-F238E27FC236}">
                  <a16:creationId xmlns:a16="http://schemas.microsoft.com/office/drawing/2014/main" id="{E1C41183-7440-4EEA-A37E-892A355D8846}"/>
                </a:ext>
              </a:extLst>
            </p:cNvPr>
            <p:cNvGrpSpPr/>
            <p:nvPr/>
          </p:nvGrpSpPr>
          <p:grpSpPr>
            <a:xfrm>
              <a:off x="4797612" y="2674491"/>
              <a:ext cx="2153604" cy="1111336"/>
              <a:chOff x="4291584" y="2475243"/>
              <a:chExt cx="2153604" cy="1111336"/>
            </a:xfrm>
          </p:grpSpPr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52CCE254-71C4-4B50-97F0-733339FEB9DA}"/>
                  </a:ext>
                </a:extLst>
              </p:cNvPr>
              <p:cNvSpPr/>
              <p:nvPr/>
            </p:nvSpPr>
            <p:spPr>
              <a:xfrm>
                <a:off x="4291584" y="2485748"/>
                <a:ext cx="2151887" cy="110083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라운드 Bold" pitchFamily="50" charset="-127"/>
                  <a:ea typeface="나눔스퀘어라운드 Bold" pitchFamily="50" charset="-127"/>
                </a:endParaRPr>
              </a:p>
            </p:txBody>
          </p:sp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DA2E1D86-0D1B-4077-9284-D114523AD346}"/>
                  </a:ext>
                </a:extLst>
              </p:cNvPr>
              <p:cNvSpPr/>
              <p:nvPr/>
            </p:nvSpPr>
            <p:spPr>
              <a:xfrm>
                <a:off x="4296792" y="2475243"/>
                <a:ext cx="2148396" cy="39727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latin typeface="나눔스퀘어라운드 Bold" pitchFamily="50" charset="-127"/>
                    <a:ea typeface="나눔스퀘어라운드 Bold" pitchFamily="50" charset="-127"/>
                  </a:rPr>
                  <a:t>Unit B</a:t>
                </a:r>
                <a:endParaRPr lang="ko-KR" altLang="en-US" dirty="0">
                  <a:latin typeface="나눔스퀘어라운드 Bold" pitchFamily="50" charset="-127"/>
                  <a:ea typeface="나눔스퀘어라운드 Bold" pitchFamily="50" charset="-127"/>
                </a:endParaRPr>
              </a:p>
            </p:txBody>
          </p:sp>
        </p:grp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0B72BACE-C11A-4B6A-90DE-B7A313FCF1A4}"/>
                </a:ext>
              </a:extLst>
            </p:cNvPr>
            <p:cNvSpPr txBox="1"/>
            <p:nvPr/>
          </p:nvSpPr>
          <p:spPr>
            <a:xfrm>
              <a:off x="4797612" y="3085861"/>
              <a:ext cx="21483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mtClean="0">
                  <a:latin typeface="나눔스퀘어라운드 Bold" pitchFamily="50" charset="-127"/>
                  <a:ea typeface="나눔스퀘어라운드 Bold" pitchFamily="50" charset="-127"/>
                </a:rPr>
                <a:t>XXX</a:t>
              </a:r>
              <a:endParaRPr lang="ko-KR" altLang="en-US" dirty="0">
                <a:latin typeface="나눔스퀘어라운드 Bold" pitchFamily="50" charset="-127"/>
                <a:ea typeface="나눔스퀘어라운드 Bold" pitchFamily="50" charset="-127"/>
              </a:endParaRPr>
            </a:p>
          </p:txBody>
        </p:sp>
      </p:grpSp>
      <p:grpSp>
        <p:nvGrpSpPr>
          <p:cNvPr id="50" name="그룹 12">
            <a:extLst>
              <a:ext uri="{FF2B5EF4-FFF2-40B4-BE49-F238E27FC236}">
                <a16:creationId xmlns:a16="http://schemas.microsoft.com/office/drawing/2014/main" id="{C4F6142E-687E-42E0-8B56-EFFFD0D66389}"/>
              </a:ext>
            </a:extLst>
          </p:cNvPr>
          <p:cNvGrpSpPr/>
          <p:nvPr/>
        </p:nvGrpSpPr>
        <p:grpSpPr>
          <a:xfrm>
            <a:off x="7962963" y="4951205"/>
            <a:ext cx="2153604" cy="1111336"/>
            <a:chOff x="4797612" y="2674491"/>
            <a:chExt cx="2153604" cy="1111336"/>
          </a:xfrm>
        </p:grpSpPr>
        <p:grpSp>
          <p:nvGrpSpPr>
            <p:cNvPr id="51" name="그룹 13">
              <a:extLst>
                <a:ext uri="{FF2B5EF4-FFF2-40B4-BE49-F238E27FC236}">
                  <a16:creationId xmlns:a16="http://schemas.microsoft.com/office/drawing/2014/main" id="{E1C41183-7440-4EEA-A37E-892A355D8846}"/>
                </a:ext>
              </a:extLst>
            </p:cNvPr>
            <p:cNvGrpSpPr/>
            <p:nvPr/>
          </p:nvGrpSpPr>
          <p:grpSpPr>
            <a:xfrm>
              <a:off x="4797612" y="2674491"/>
              <a:ext cx="2153604" cy="1111336"/>
              <a:chOff x="4291584" y="2475243"/>
              <a:chExt cx="2153604" cy="1111336"/>
            </a:xfrm>
          </p:grpSpPr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52CCE254-71C4-4B50-97F0-733339FEB9DA}"/>
                  </a:ext>
                </a:extLst>
              </p:cNvPr>
              <p:cNvSpPr/>
              <p:nvPr/>
            </p:nvSpPr>
            <p:spPr>
              <a:xfrm>
                <a:off x="4291584" y="2485748"/>
                <a:ext cx="2151887" cy="110083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라운드 Bold" pitchFamily="50" charset="-127"/>
                  <a:ea typeface="나눔스퀘어라운드 Bold" pitchFamily="50" charset="-127"/>
                </a:endParaRPr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DA2E1D86-0D1B-4077-9284-D114523AD346}"/>
                  </a:ext>
                </a:extLst>
              </p:cNvPr>
              <p:cNvSpPr/>
              <p:nvPr/>
            </p:nvSpPr>
            <p:spPr>
              <a:xfrm>
                <a:off x="4296792" y="2475243"/>
                <a:ext cx="2148396" cy="39727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latin typeface="나눔스퀘어라운드 Bold" pitchFamily="50" charset="-127"/>
                    <a:ea typeface="나눔스퀘어라운드 Bold" pitchFamily="50" charset="-127"/>
                  </a:rPr>
                  <a:t>Unit C</a:t>
                </a:r>
                <a:endParaRPr lang="ko-KR" altLang="en-US" dirty="0">
                  <a:latin typeface="나눔스퀘어라운드 Bold" pitchFamily="50" charset="-127"/>
                  <a:ea typeface="나눔스퀘어라운드 Bold" pitchFamily="50" charset="-127"/>
                </a:endParaRPr>
              </a:p>
            </p:txBody>
          </p:sp>
        </p:grp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0B72BACE-C11A-4B6A-90DE-B7A313FCF1A4}"/>
                </a:ext>
              </a:extLst>
            </p:cNvPr>
            <p:cNvSpPr txBox="1"/>
            <p:nvPr/>
          </p:nvSpPr>
          <p:spPr>
            <a:xfrm>
              <a:off x="4797612" y="3085861"/>
              <a:ext cx="21483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mtClean="0">
                  <a:latin typeface="나눔스퀘어라운드 Bold" pitchFamily="50" charset="-127"/>
                  <a:ea typeface="나눔스퀘어라운드 Bold" pitchFamily="50" charset="-127"/>
                </a:rPr>
                <a:t>XXX</a:t>
              </a:r>
              <a:endParaRPr lang="ko-KR" altLang="en-US" dirty="0">
                <a:latin typeface="나눔스퀘어라운드 Bold" pitchFamily="50" charset="-127"/>
                <a:ea typeface="나눔스퀘어라운드 Bold" pitchFamily="50" charset="-127"/>
              </a:endParaRPr>
            </a:p>
          </p:txBody>
        </p:sp>
      </p:grpSp>
      <p:cxnSp>
        <p:nvCxnSpPr>
          <p:cNvPr id="55" name="직선 연결선 54"/>
          <p:cNvCxnSpPr>
            <a:stCxn id="28" idx="2"/>
            <a:endCxn id="44" idx="0"/>
          </p:cNvCxnSpPr>
          <p:nvPr/>
        </p:nvCxnSpPr>
        <p:spPr>
          <a:xfrm>
            <a:off x="2352357" y="4709991"/>
            <a:ext cx="3462" cy="241214"/>
          </a:xfrm>
          <a:prstGeom prst="line">
            <a:avLst/>
          </a:prstGeom>
          <a:ln w="127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/>
          <p:cNvCxnSpPr>
            <a:stCxn id="33" idx="2"/>
            <a:endCxn id="49" idx="0"/>
          </p:cNvCxnSpPr>
          <p:nvPr/>
        </p:nvCxnSpPr>
        <p:spPr>
          <a:xfrm>
            <a:off x="5695632" y="4709991"/>
            <a:ext cx="3462" cy="241214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/>
          <p:cNvCxnSpPr>
            <a:stCxn id="38" idx="2"/>
            <a:endCxn id="54" idx="0"/>
          </p:cNvCxnSpPr>
          <p:nvPr/>
        </p:nvCxnSpPr>
        <p:spPr>
          <a:xfrm>
            <a:off x="9038907" y="4709991"/>
            <a:ext cx="3462" cy="241214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꺾인 연결선 57"/>
          <p:cNvCxnSpPr>
            <a:stCxn id="29" idx="0"/>
            <a:endCxn id="23" idx="2"/>
          </p:cNvCxnSpPr>
          <p:nvPr/>
        </p:nvCxnSpPr>
        <p:spPr>
          <a:xfrm rot="5400000" flipH="1" flipV="1">
            <a:off x="3814146" y="1712684"/>
            <a:ext cx="427645" cy="3344298"/>
          </a:xfrm>
          <a:prstGeom prst="bentConnector3">
            <a:avLst>
              <a:gd name="adj1" fmla="val 50000"/>
            </a:avLst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꺾인 연결선 58"/>
          <p:cNvCxnSpPr>
            <a:stCxn id="23" idx="2"/>
            <a:endCxn id="39" idx="0"/>
          </p:cNvCxnSpPr>
          <p:nvPr/>
        </p:nvCxnSpPr>
        <p:spPr>
          <a:xfrm rot="16200000" flipH="1">
            <a:off x="7157421" y="1713706"/>
            <a:ext cx="427645" cy="3342252"/>
          </a:xfrm>
          <a:prstGeom prst="bentConnector3">
            <a:avLst>
              <a:gd name="adj1" fmla="val 50000"/>
            </a:avLst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/>
          <p:cNvCxnSpPr>
            <a:stCxn id="23" idx="2"/>
            <a:endCxn id="34" idx="0"/>
          </p:cNvCxnSpPr>
          <p:nvPr/>
        </p:nvCxnSpPr>
        <p:spPr>
          <a:xfrm flipH="1">
            <a:off x="5699094" y="3171010"/>
            <a:ext cx="1023" cy="42764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직사각형 61"/>
          <p:cNvSpPr/>
          <p:nvPr/>
        </p:nvSpPr>
        <p:spPr>
          <a:xfrm>
            <a:off x="5096341" y="2814701"/>
            <a:ext cx="1210588" cy="30777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r>
              <a:rPr lang="ko-KR" altLang="en-US" sz="1400" dirty="0" smtClean="0">
                <a:latin typeface="나눔스퀘어 Bold" pitchFamily="50" charset="-127"/>
                <a:ea typeface="나눔스퀘어 Bold" pitchFamily="50" charset="-127"/>
              </a:rPr>
              <a:t>프로젝트 관리</a:t>
            </a:r>
            <a:endParaRPr lang="ko-KR" altLang="en-US" sz="1400" dirty="0"/>
          </a:p>
        </p:txBody>
      </p:sp>
      <p:sp>
        <p:nvSpPr>
          <p:cNvPr id="63" name="직사각형 62"/>
          <p:cNvSpPr/>
          <p:nvPr/>
        </p:nvSpPr>
        <p:spPr>
          <a:xfrm>
            <a:off x="1448266" y="4357751"/>
            <a:ext cx="1803699" cy="30777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r>
              <a:rPr lang="ko-KR" altLang="en-US" sz="1400" dirty="0" err="1" smtClean="0">
                <a:latin typeface="나눔스퀘어 Bold" pitchFamily="50" charset="-127"/>
                <a:ea typeface="나눔스퀘어 Bold" pitchFamily="50" charset="-127"/>
              </a:rPr>
              <a:t>파이썬</a:t>
            </a:r>
            <a:r>
              <a:rPr lang="ko-KR" altLang="en-US" sz="1400" dirty="0" smtClean="0">
                <a:latin typeface="나눔스퀘어 Bold" pitchFamily="50" charset="-127"/>
                <a:ea typeface="나눔스퀘어 Bold" pitchFamily="50" charset="-127"/>
              </a:rPr>
              <a:t> </a:t>
            </a:r>
            <a:r>
              <a:rPr lang="en-US" altLang="ko-KR" sz="1400" dirty="0" smtClean="0">
                <a:latin typeface="나눔스퀘어 Bold" pitchFamily="50" charset="-127"/>
                <a:ea typeface="나눔스퀘어 Bold" pitchFamily="50" charset="-127"/>
              </a:rPr>
              <a:t>/ </a:t>
            </a:r>
            <a:r>
              <a:rPr lang="en-US" altLang="ko-KR" sz="1400" dirty="0" err="1" smtClean="0">
                <a:latin typeface="나눔스퀘어 Bold" pitchFamily="50" charset="-127"/>
                <a:ea typeface="나눔스퀘어 Bold" pitchFamily="50" charset="-127"/>
              </a:rPr>
              <a:t>HiveQL</a:t>
            </a:r>
            <a:r>
              <a:rPr lang="en-US" altLang="ko-KR" sz="1400" dirty="0" smtClean="0">
                <a:latin typeface="나눔스퀘어 Bold" pitchFamily="50" charset="-127"/>
                <a:ea typeface="나눔스퀘어 Bold" pitchFamily="50" charset="-127"/>
              </a:rPr>
              <a:t> </a:t>
            </a:r>
            <a:r>
              <a:rPr lang="ko-KR" altLang="en-US" sz="1400" dirty="0" smtClean="0">
                <a:latin typeface="나눔스퀘어 Bold" pitchFamily="50" charset="-127"/>
                <a:ea typeface="나눔스퀘어 Bold" pitchFamily="50" charset="-127"/>
              </a:rPr>
              <a:t>모형</a:t>
            </a:r>
            <a:endParaRPr lang="ko-KR" altLang="en-US" sz="1400" dirty="0"/>
          </a:p>
        </p:txBody>
      </p:sp>
      <p:sp>
        <p:nvSpPr>
          <p:cNvPr id="64" name="직사각형 63"/>
          <p:cNvSpPr/>
          <p:nvPr/>
        </p:nvSpPr>
        <p:spPr>
          <a:xfrm>
            <a:off x="1657816" y="5700776"/>
            <a:ext cx="1385316" cy="30777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r>
              <a:rPr lang="ko-KR" altLang="en-US" sz="1400" dirty="0" smtClean="0">
                <a:latin typeface="나눔스퀘어 Bold" pitchFamily="50" charset="-127"/>
                <a:ea typeface="나눔스퀘어 Bold" pitchFamily="50" charset="-127"/>
              </a:rPr>
              <a:t>시각화 </a:t>
            </a:r>
            <a:r>
              <a:rPr lang="en-US" altLang="ko-KR" sz="1400" dirty="0" smtClean="0">
                <a:latin typeface="나눔스퀘어 Bold" pitchFamily="50" charset="-127"/>
                <a:ea typeface="나눔스퀘어 Bold" pitchFamily="50" charset="-127"/>
              </a:rPr>
              <a:t>/ UI </a:t>
            </a:r>
            <a:r>
              <a:rPr lang="ko-KR" altLang="en-US" sz="1400" dirty="0" smtClean="0">
                <a:latin typeface="나눔스퀘어 Bold" pitchFamily="50" charset="-127"/>
                <a:ea typeface="나눔스퀘어 Bold" pitchFamily="50" charset="-127"/>
              </a:rPr>
              <a:t>개발</a:t>
            </a:r>
            <a:endParaRPr lang="ko-KR" altLang="en-US" sz="1400" dirty="0"/>
          </a:p>
        </p:txBody>
      </p:sp>
      <p:sp>
        <p:nvSpPr>
          <p:cNvPr id="65" name="직사각형 64"/>
          <p:cNvSpPr/>
          <p:nvPr/>
        </p:nvSpPr>
        <p:spPr>
          <a:xfrm>
            <a:off x="4962991" y="5700776"/>
            <a:ext cx="1460656" cy="30777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r>
              <a:rPr lang="ko-KR" altLang="en-US" sz="1400" dirty="0" smtClean="0">
                <a:latin typeface="나눔스퀘어 Bold" pitchFamily="50" charset="-127"/>
                <a:ea typeface="나눔스퀘어 Bold" pitchFamily="50" charset="-127"/>
              </a:rPr>
              <a:t>개발 테스트 </a:t>
            </a:r>
            <a:r>
              <a:rPr lang="en-US" altLang="ko-KR" sz="1400" dirty="0" smtClean="0">
                <a:latin typeface="나눔스퀘어 Bold" pitchFamily="50" charset="-127"/>
                <a:ea typeface="나눔스퀘어 Bold" pitchFamily="50" charset="-127"/>
              </a:rPr>
              <a:t>/ QA</a:t>
            </a:r>
            <a:endParaRPr lang="ko-KR" altLang="en-US" sz="1400" dirty="0"/>
          </a:p>
        </p:txBody>
      </p:sp>
      <p:sp>
        <p:nvSpPr>
          <p:cNvPr id="66" name="직사각형 65"/>
          <p:cNvSpPr/>
          <p:nvPr/>
        </p:nvSpPr>
        <p:spPr>
          <a:xfrm>
            <a:off x="4991566" y="4348226"/>
            <a:ext cx="1418978" cy="30777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r>
              <a:rPr lang="ko-KR" altLang="en-US" sz="1400" dirty="0" err="1" smtClean="0">
                <a:latin typeface="나눔스퀘어 Bold" pitchFamily="50" charset="-127"/>
                <a:ea typeface="나눔스퀘어 Bold" pitchFamily="50" charset="-127"/>
              </a:rPr>
              <a:t>스파크</a:t>
            </a:r>
            <a:r>
              <a:rPr lang="ko-KR" altLang="en-US" sz="1400" dirty="0" smtClean="0">
                <a:latin typeface="나눔스퀘어 Bold" pitchFamily="50" charset="-127"/>
                <a:ea typeface="나눔스퀘어 Bold" pitchFamily="50" charset="-127"/>
              </a:rPr>
              <a:t> 모형 개발</a:t>
            </a:r>
            <a:endParaRPr lang="ko-KR" altLang="en-US" sz="1400" dirty="0"/>
          </a:p>
        </p:txBody>
      </p:sp>
      <p:sp>
        <p:nvSpPr>
          <p:cNvPr id="67" name="직사각형 66"/>
          <p:cNvSpPr/>
          <p:nvPr/>
        </p:nvSpPr>
        <p:spPr>
          <a:xfrm>
            <a:off x="8191966" y="4348226"/>
            <a:ext cx="1705916" cy="30777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r>
              <a:rPr lang="ko-KR" altLang="en-US" sz="1400" dirty="0" smtClean="0">
                <a:latin typeface="나눔스퀘어 Bold" pitchFamily="50" charset="-127"/>
                <a:ea typeface="나눔스퀘어 Bold" pitchFamily="50" charset="-127"/>
              </a:rPr>
              <a:t>서버 개발 </a:t>
            </a:r>
            <a:r>
              <a:rPr lang="en-US" altLang="ko-KR" sz="1400" dirty="0" smtClean="0">
                <a:latin typeface="나눔스퀘어 Bold" pitchFamily="50" charset="-127"/>
                <a:ea typeface="나눔스퀘어 Bold" pitchFamily="50" charset="-127"/>
              </a:rPr>
              <a:t>/ </a:t>
            </a:r>
            <a:r>
              <a:rPr lang="ko-KR" altLang="en-US" sz="1400" dirty="0" err="1" smtClean="0">
                <a:latin typeface="나눔스퀘어 Bold" pitchFamily="50" charset="-127"/>
                <a:ea typeface="나눔스퀘어 Bold" pitchFamily="50" charset="-127"/>
              </a:rPr>
              <a:t>머신러닝</a:t>
            </a:r>
            <a:endParaRPr lang="ko-KR" altLang="en-US" sz="1400" dirty="0"/>
          </a:p>
        </p:txBody>
      </p:sp>
      <p:sp>
        <p:nvSpPr>
          <p:cNvPr id="68" name="직사각형 67"/>
          <p:cNvSpPr/>
          <p:nvPr/>
        </p:nvSpPr>
        <p:spPr>
          <a:xfrm>
            <a:off x="8010991" y="5691251"/>
            <a:ext cx="2077813" cy="30777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r>
              <a:rPr lang="ko-KR" altLang="en-US" sz="1400" dirty="0" smtClean="0">
                <a:latin typeface="나눔스퀘어 Bold" pitchFamily="50" charset="-127"/>
                <a:ea typeface="나눔스퀘어 Bold" pitchFamily="50" charset="-127"/>
              </a:rPr>
              <a:t>운영 테스트 </a:t>
            </a:r>
            <a:r>
              <a:rPr lang="en-US" altLang="ko-KR" sz="1400" dirty="0" smtClean="0">
                <a:latin typeface="나눔스퀘어 Bold" pitchFamily="50" charset="-127"/>
                <a:ea typeface="나눔스퀘어 Bold" pitchFamily="50" charset="-127"/>
              </a:rPr>
              <a:t>/ </a:t>
            </a:r>
            <a:r>
              <a:rPr lang="ko-KR" altLang="en-US" sz="1400" dirty="0" smtClean="0">
                <a:latin typeface="나눔스퀘어 Bold" pitchFamily="50" charset="-127"/>
                <a:ea typeface="나눔스퀘어 Bold" pitchFamily="50" charset="-127"/>
              </a:rPr>
              <a:t>산출물 관리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845360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96DD8B-4E3C-4AB8-92FE-C48FEB9FF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502285"/>
            <a:ext cx="11826240" cy="816928"/>
          </a:xfrm>
        </p:spPr>
        <p:txBody>
          <a:bodyPr/>
          <a:lstStyle/>
          <a:p>
            <a:r>
              <a:rPr lang="en-US" altLang="ko-KR" dirty="0" smtClean="0">
                <a:latin typeface="나눔스퀘어라운드 ExtraBold" pitchFamily="50" charset="-127"/>
                <a:ea typeface="나눔스퀘어라운드 ExtraBold" pitchFamily="50" charset="-127"/>
              </a:rPr>
              <a:t>3. WBS + R&amp;R</a:t>
            </a:r>
            <a:endParaRPr lang="ko-KR" altLang="en-US" dirty="0"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9849316" y="309626"/>
            <a:ext cx="2246128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r>
              <a:rPr lang="en-US" altLang="ko-KR" dirty="0" smtClean="0">
                <a:solidFill>
                  <a:srgbClr val="0070C0"/>
                </a:solidFill>
                <a:latin typeface="나눔스퀘어 Bold" pitchFamily="50" charset="-127"/>
                <a:ea typeface="나눔스퀘어 Bold" pitchFamily="50" charset="-127"/>
              </a:rPr>
              <a:t>4. </a:t>
            </a:r>
            <a:r>
              <a:rPr lang="ko-KR" altLang="en-US" dirty="0" smtClean="0">
                <a:solidFill>
                  <a:srgbClr val="0070C0"/>
                </a:solidFill>
                <a:latin typeface="나눔스퀘어 Bold" pitchFamily="50" charset="-127"/>
                <a:ea typeface="나눔스퀘어 Bold" pitchFamily="50" charset="-127"/>
              </a:rPr>
              <a:t>프로젝트 추진 내역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20" name="슬라이드 번호 개체 틀 5">
            <a:extLst>
              <a:ext uri="{FF2B5EF4-FFF2-40B4-BE49-F238E27FC236}">
                <a16:creationId xmlns:a16="http://schemas.microsoft.com/office/drawing/2014/main" id="{76B02F37-9C1C-4BD3-892B-CDF3E8FF9D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8CF4CC4-2B3E-4E1B-94CB-8D7F69C16FA1}" type="slidenum">
              <a:rPr lang="ko-KR" altLang="en-US" smtClean="0">
                <a:latin typeface="나눔스퀘어라운드 Bold" pitchFamily="50" charset="-127"/>
                <a:ea typeface="나눔스퀘어라운드 Bold" pitchFamily="50" charset="-127"/>
              </a:rPr>
              <a:pPr/>
              <a:t>23</a:t>
            </a:fld>
            <a:endParaRPr lang="ko-KR" altLang="en-US" dirty="0"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graphicFrame>
        <p:nvGraphicFramePr>
          <p:cNvPr id="21" name="표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8526312"/>
              </p:ext>
            </p:extLst>
          </p:nvPr>
        </p:nvGraphicFramePr>
        <p:xfrm>
          <a:off x="746596" y="1333647"/>
          <a:ext cx="10594191" cy="519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89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120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618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614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단계</a:t>
                      </a:r>
                      <a:endParaRPr lang="ko-KR" altLang="en-US" sz="1600" dirty="0"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활동</a:t>
                      </a:r>
                      <a:endParaRPr lang="ko-KR" altLang="en-US" sz="1600" dirty="0"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업무</a:t>
                      </a:r>
                      <a:endParaRPr lang="ko-KR" altLang="en-US" sz="1600" dirty="0"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담당자</a:t>
                      </a:r>
                      <a:endParaRPr lang="ko-KR" altLang="en-US" sz="1600" dirty="0"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분석</a:t>
                      </a:r>
                      <a:endParaRPr lang="ko-KR" altLang="en-US" sz="1600" dirty="0"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분석과제 정의</a:t>
                      </a:r>
                      <a:endParaRPr lang="ko-KR" altLang="en-US" sz="1600" dirty="0"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요구사항 정의서 작성</a:t>
                      </a:r>
                      <a:endParaRPr lang="ko-KR" altLang="en-US" sz="1600" dirty="0"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기존내용 리뷰 분석</a:t>
                      </a:r>
                      <a:endParaRPr lang="ko-KR" altLang="en-US" sz="1600" dirty="0"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기존 소스코드 리뷰</a:t>
                      </a:r>
                      <a:r>
                        <a:rPr lang="en-US" altLang="ko-KR" sz="160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, </a:t>
                      </a:r>
                      <a:r>
                        <a:rPr lang="ko-KR" altLang="en-US" sz="1600" dirty="0" err="1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로직</a:t>
                      </a:r>
                      <a:r>
                        <a:rPr lang="ko-KR" altLang="en-US" sz="160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 분석</a:t>
                      </a:r>
                      <a:endParaRPr lang="en-US" altLang="ko-KR" sz="1600" dirty="0" smtClean="0"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설계</a:t>
                      </a:r>
                      <a:endParaRPr lang="ko-KR" altLang="en-US" sz="1600" dirty="0"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데이터 설계</a:t>
                      </a:r>
                      <a:endParaRPr lang="ko-KR" altLang="en-US" sz="1600" dirty="0"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I/F</a:t>
                      </a:r>
                      <a:r>
                        <a:rPr lang="ko-KR" altLang="en-US" sz="160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 데이터 정의</a:t>
                      </a:r>
                      <a:r>
                        <a:rPr lang="en-US" altLang="ko-KR" sz="160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, </a:t>
                      </a:r>
                      <a:r>
                        <a:rPr lang="ko-KR" altLang="en-US" sz="160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데이터 수집 설계</a:t>
                      </a:r>
                      <a:endParaRPr lang="ko-KR" altLang="en-US" sz="1600" dirty="0"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600" dirty="0" smtClean="0"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분석모델 설계</a:t>
                      </a:r>
                      <a:endParaRPr lang="ko-KR" altLang="en-US" sz="1600" dirty="0"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분석 시나리오 </a:t>
                      </a:r>
                      <a:r>
                        <a:rPr lang="en-US" altLang="ko-KR" sz="160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/ </a:t>
                      </a:r>
                      <a:r>
                        <a:rPr lang="ko-KR" altLang="en-US" sz="160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알고리즘 설계</a:t>
                      </a:r>
                      <a:endParaRPr lang="ko-KR" altLang="en-US" sz="1600" dirty="0"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dirty="0" smtClean="0"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시스템 설계</a:t>
                      </a:r>
                      <a:endParaRPr lang="ko-KR" altLang="en-US" sz="1600" dirty="0"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HW,</a:t>
                      </a:r>
                      <a:r>
                        <a:rPr lang="en-US" altLang="ko-KR" sz="1600" baseline="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 SW, </a:t>
                      </a:r>
                      <a:r>
                        <a:rPr lang="ko-KR" altLang="en-US" sz="1600" baseline="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화면</a:t>
                      </a:r>
                      <a:r>
                        <a:rPr lang="en-US" altLang="ko-KR" sz="1600" baseline="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, </a:t>
                      </a:r>
                      <a:r>
                        <a:rPr lang="ko-KR" altLang="en-US" sz="1600" baseline="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인터페이스 정의</a:t>
                      </a:r>
                      <a:r>
                        <a:rPr lang="en-US" altLang="ko-KR" sz="1600" baseline="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/</a:t>
                      </a:r>
                      <a:r>
                        <a:rPr lang="ko-KR" altLang="en-US" sz="1600" baseline="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설계</a:t>
                      </a:r>
                      <a:endParaRPr lang="ko-KR" altLang="en-US" sz="1600" dirty="0"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dirty="0" smtClean="0"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테스트 설계</a:t>
                      </a:r>
                      <a:endParaRPr lang="ko-KR" altLang="en-US" sz="1600" dirty="0"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err="1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모듈별</a:t>
                      </a:r>
                      <a:r>
                        <a:rPr lang="ko-KR" altLang="en-US" sz="160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 테스트 정의</a:t>
                      </a:r>
                      <a:r>
                        <a:rPr lang="en-US" altLang="ko-KR" sz="160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/</a:t>
                      </a:r>
                      <a:r>
                        <a:rPr lang="ko-KR" altLang="en-US" sz="160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설계</a:t>
                      </a:r>
                      <a:endParaRPr lang="ko-KR" altLang="en-US" sz="1600" dirty="0"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dirty="0" smtClean="0"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구축</a:t>
                      </a:r>
                      <a:endParaRPr lang="ko-KR" altLang="en-US" sz="1600" dirty="0"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계절성</a:t>
                      </a:r>
                      <a:r>
                        <a:rPr lang="ko-KR" altLang="en-US" sz="1600" baseline="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 지수 산출 모델 개발</a:t>
                      </a:r>
                      <a:endParaRPr lang="en-US" altLang="ko-KR" sz="1600" baseline="0" dirty="0" smtClean="0"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계절성 지수 산출 모델 개발</a:t>
                      </a:r>
                      <a:endParaRPr lang="ko-KR" altLang="en-US" sz="1600" dirty="0"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수요 예측 모델 개발</a:t>
                      </a:r>
                      <a:endParaRPr lang="en-US" altLang="ko-KR" sz="1600" dirty="0" smtClean="0"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수요 예측 모델 개발 </a:t>
                      </a:r>
                      <a:r>
                        <a:rPr lang="en-US" altLang="ko-KR" sz="160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(Item</a:t>
                      </a:r>
                      <a:r>
                        <a:rPr lang="en-US" altLang="ko-KR" sz="1600" baseline="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 </a:t>
                      </a:r>
                      <a:r>
                        <a:rPr lang="ko-KR" altLang="en-US" sz="1600" baseline="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수준</a:t>
                      </a:r>
                      <a:r>
                        <a:rPr lang="en-US" altLang="ko-KR" sz="1600" baseline="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)</a:t>
                      </a:r>
                      <a:endParaRPr lang="ko-KR" altLang="en-US" sz="1600" dirty="0"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머신 러닝 모델 개발</a:t>
                      </a:r>
                      <a:endParaRPr lang="en-US" altLang="ko-KR" sz="1600" dirty="0" smtClean="0"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머신 러닝</a:t>
                      </a:r>
                      <a:r>
                        <a:rPr lang="ko-KR" altLang="en-US" sz="1600" baseline="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 모델 개발 </a:t>
                      </a:r>
                      <a:r>
                        <a:rPr lang="en-US" altLang="ko-KR" sz="1600" baseline="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(Decision Tree)</a:t>
                      </a:r>
                      <a:endParaRPr lang="ko-KR" altLang="en-US" sz="1600" dirty="0"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서버 연동</a:t>
                      </a:r>
                      <a:endParaRPr lang="en-US" altLang="ko-KR" sz="1600" dirty="0" smtClean="0"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Node </a:t>
                      </a:r>
                      <a:r>
                        <a:rPr lang="ko-KR" altLang="en-US" sz="160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서버 연동</a:t>
                      </a:r>
                      <a:endParaRPr lang="ko-KR" altLang="en-US" sz="1600" dirty="0"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모델 시각화</a:t>
                      </a:r>
                      <a:endParaRPr lang="en-US" altLang="ko-KR" sz="1600" dirty="0" smtClean="0"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Tableau</a:t>
                      </a:r>
                      <a:r>
                        <a:rPr lang="en-US" altLang="ko-KR" sz="1600" baseline="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 </a:t>
                      </a:r>
                      <a:r>
                        <a:rPr lang="ko-KR" altLang="en-US" sz="1600" baseline="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시각화</a:t>
                      </a:r>
                      <a:endParaRPr lang="ko-KR" altLang="en-US" sz="1600" dirty="0"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개발 테스트 </a:t>
                      </a:r>
                      <a:r>
                        <a:rPr lang="en-US" altLang="ko-KR" sz="160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/ QA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err="1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단위별</a:t>
                      </a:r>
                      <a:r>
                        <a:rPr lang="ko-KR" altLang="en-US" sz="160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 </a:t>
                      </a:r>
                      <a:r>
                        <a:rPr lang="en-US" altLang="ko-KR" sz="160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/</a:t>
                      </a:r>
                      <a:r>
                        <a:rPr lang="en-US" altLang="ko-KR" sz="1600" baseline="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 </a:t>
                      </a:r>
                      <a:r>
                        <a:rPr lang="ko-KR" altLang="en-US" sz="1600" baseline="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통합 테스트</a:t>
                      </a:r>
                      <a:endParaRPr lang="ko-KR" altLang="en-US" sz="1600" dirty="0"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운영 테스트 </a:t>
                      </a:r>
                      <a:r>
                        <a:rPr lang="en-US" altLang="ko-KR" sz="160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/ </a:t>
                      </a:r>
                      <a:r>
                        <a:rPr lang="ko-KR" altLang="en-US" sz="160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산출물 관리</a:t>
                      </a:r>
                      <a:endParaRPr lang="en-US" altLang="ko-KR" sz="1600" dirty="0" smtClean="0"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운영 테스트 </a:t>
                      </a:r>
                      <a:r>
                        <a:rPr lang="en-US" altLang="ko-KR" sz="160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/ </a:t>
                      </a:r>
                      <a:r>
                        <a:rPr lang="ko-KR" altLang="en-US" sz="1600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최종 산출물 관리</a:t>
                      </a:r>
                      <a:endParaRPr lang="ko-KR" altLang="en-US" sz="1600" dirty="0"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57064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96DD8B-4E3C-4AB8-92FE-C48FEB9FF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416560"/>
            <a:ext cx="11826240" cy="816928"/>
          </a:xfrm>
        </p:spPr>
        <p:txBody>
          <a:bodyPr/>
          <a:lstStyle/>
          <a:p>
            <a:r>
              <a:rPr lang="en-US" altLang="ko-KR" smtClean="0">
                <a:latin typeface="나눔스퀘어라운드 ExtraBold" pitchFamily="50" charset="-127"/>
                <a:ea typeface="나눔스퀘어라운드 ExtraBold" pitchFamily="50" charset="-127"/>
              </a:rPr>
              <a:t>4. </a:t>
            </a:r>
            <a:r>
              <a:rPr lang="ko-KR" altLang="en-US" dirty="0" smtClean="0">
                <a:latin typeface="나눔스퀘어라운드 ExtraBold" pitchFamily="50" charset="-127"/>
                <a:ea typeface="나눔스퀘어라운드 ExtraBold" pitchFamily="50" charset="-127"/>
              </a:rPr>
              <a:t>산출물 </a:t>
            </a:r>
            <a:r>
              <a:rPr lang="ko-KR" altLang="en-US" dirty="0">
                <a:latin typeface="나눔스퀘어라운드 ExtraBold" pitchFamily="50" charset="-127"/>
                <a:ea typeface="나눔스퀘어라운드 ExtraBold" pitchFamily="50" charset="-127"/>
              </a:rPr>
              <a:t>목록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6B02F37-9C1C-4BD3-892B-CDF3E8FF9D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F4CC4-2B3E-4E1B-94CB-8D7F69C16FA1}" type="slidenum">
              <a:rPr lang="ko-KR" altLang="en-US" smtClean="0">
                <a:latin typeface="나눔스퀘어라운드 Bold" pitchFamily="50" charset="-127"/>
                <a:ea typeface="나눔스퀘어라운드 Bold" pitchFamily="50" charset="-127"/>
              </a:rPr>
              <a:pPr/>
              <a:t>24</a:t>
            </a:fld>
            <a:endParaRPr lang="ko-KR" altLang="en-US"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61E52AEB-F99E-4D9E-820D-BB4FC450D8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8150879"/>
              </p:ext>
            </p:extLst>
          </p:nvPr>
        </p:nvGraphicFramePr>
        <p:xfrm>
          <a:off x="838200" y="1872437"/>
          <a:ext cx="10720978" cy="43255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24025">
                  <a:extLst>
                    <a:ext uri="{9D8B030D-6E8A-4147-A177-3AD203B41FA5}">
                      <a16:colId xmlns:a16="http://schemas.microsoft.com/office/drawing/2014/main" val="1154387700"/>
                    </a:ext>
                  </a:extLst>
                </a:gridCol>
                <a:gridCol w="2238375">
                  <a:extLst>
                    <a:ext uri="{9D8B030D-6E8A-4147-A177-3AD203B41FA5}">
                      <a16:colId xmlns:a16="http://schemas.microsoft.com/office/drawing/2014/main" val="1284688862"/>
                    </a:ext>
                  </a:extLst>
                </a:gridCol>
                <a:gridCol w="5091416">
                  <a:extLst>
                    <a:ext uri="{9D8B030D-6E8A-4147-A177-3AD203B41FA5}">
                      <a16:colId xmlns:a16="http://schemas.microsoft.com/office/drawing/2014/main" val="1586816142"/>
                    </a:ext>
                  </a:extLst>
                </a:gridCol>
                <a:gridCol w="1667162">
                  <a:extLst>
                    <a:ext uri="{9D8B030D-6E8A-4147-A177-3AD203B41FA5}">
                      <a16:colId xmlns:a16="http://schemas.microsoft.com/office/drawing/2014/main" val="1675762989"/>
                    </a:ext>
                  </a:extLst>
                </a:gridCol>
              </a:tblGrid>
              <a:tr h="4350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활동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업무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산출물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제출시기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3327794"/>
                  </a:ext>
                </a:extLst>
              </a:tr>
              <a:tr h="4350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착수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프로젝트 착수</a:t>
                      </a:r>
                      <a:endParaRPr lang="ko-KR" altLang="en-US" dirty="0"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프로젝트 계획서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12551084"/>
                  </a:ext>
                </a:extLst>
              </a:tr>
              <a:tr h="4350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분석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현황 분석</a:t>
                      </a:r>
                      <a:endParaRPr lang="ko-KR" altLang="en-US" dirty="0"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요구사항 정의서</a:t>
                      </a:r>
                      <a:endParaRPr lang="ko-KR" altLang="en-US" dirty="0"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9377534"/>
                  </a:ext>
                </a:extLst>
              </a:tr>
              <a:tr h="4350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설계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>
                          <a:solidFill>
                            <a:schemeClr val="bg1"/>
                          </a:solidFill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분석모델 설계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>
                          <a:solidFill>
                            <a:schemeClr val="bg1"/>
                          </a:solidFill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분석모델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 정의서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, </a:t>
                      </a:r>
                      <a:r>
                        <a:rPr lang="ko-KR" altLang="en-US" dirty="0" err="1">
                          <a:solidFill>
                            <a:schemeClr val="bg1"/>
                          </a:solidFill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분석모델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3124891"/>
                  </a:ext>
                </a:extLst>
              </a:tr>
              <a:tr h="4350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설계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시스템 설계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테이블목록</a:t>
                      </a:r>
                      <a:r>
                        <a:rPr lang="en-US" altLang="ko-KR" dirty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/</a:t>
                      </a:r>
                      <a:r>
                        <a:rPr lang="ko-KR" altLang="en-US" dirty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정의서</a:t>
                      </a:r>
                      <a:r>
                        <a:rPr lang="en-US" altLang="ko-KR" dirty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프로그램목록</a:t>
                      </a:r>
                      <a:r>
                        <a:rPr lang="en-US" altLang="ko-KR" dirty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/</a:t>
                      </a:r>
                      <a:r>
                        <a:rPr lang="ko-KR" altLang="en-US" dirty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사양서</a:t>
                      </a:r>
                      <a:r>
                        <a:rPr lang="en-US" altLang="ko-KR" dirty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, </a:t>
                      </a:r>
                      <a:r>
                        <a:rPr lang="ko-KR" altLang="en-US" dirty="0" err="1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화면목록</a:t>
                      </a:r>
                      <a:r>
                        <a:rPr lang="en-US" altLang="ko-KR" dirty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/</a:t>
                      </a:r>
                      <a:r>
                        <a:rPr lang="ko-KR" altLang="en-US" dirty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정의서</a:t>
                      </a:r>
                      <a:r>
                        <a:rPr lang="en-US" altLang="ko-KR" dirty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인터페이스 목록</a:t>
                      </a:r>
                      <a:r>
                        <a:rPr lang="en-US" altLang="ko-KR" dirty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/</a:t>
                      </a:r>
                      <a:r>
                        <a:rPr lang="ko-KR" altLang="en-US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설계서</a:t>
                      </a:r>
                      <a:r>
                        <a:rPr lang="en-US" altLang="ko-KR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/</a:t>
                      </a:r>
                      <a:r>
                        <a:rPr lang="ko-KR" altLang="en-US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참고자료목록</a:t>
                      </a:r>
                      <a:endParaRPr lang="ko-KR" altLang="en-US" dirty="0"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2442933"/>
                  </a:ext>
                </a:extLst>
              </a:tr>
              <a:tr h="4350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구축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>
                          <a:solidFill>
                            <a:schemeClr val="bg1"/>
                          </a:solidFill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시스템 개발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소스코드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, DB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6653959"/>
                  </a:ext>
                </a:extLst>
              </a:tr>
              <a:tr h="4350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구축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테스트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단위테스트</a:t>
                      </a:r>
                      <a:r>
                        <a:rPr lang="ko-KR" altLang="en-US" dirty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 </a:t>
                      </a:r>
                      <a:r>
                        <a:rPr lang="ko-KR" altLang="en-US" dirty="0" err="1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결과서</a:t>
                      </a:r>
                      <a:r>
                        <a:rPr lang="en-US" altLang="ko-KR" dirty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/</a:t>
                      </a:r>
                      <a:r>
                        <a:rPr lang="ko-KR" altLang="en-US" dirty="0" err="1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통합테스트</a:t>
                      </a:r>
                      <a:r>
                        <a:rPr lang="ko-KR" altLang="en-US" dirty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 </a:t>
                      </a:r>
                      <a:r>
                        <a:rPr lang="ko-KR" altLang="en-US" dirty="0" err="1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결과서</a:t>
                      </a:r>
                      <a:r>
                        <a:rPr lang="en-US" altLang="ko-KR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/</a:t>
                      </a:r>
                      <a:r>
                        <a:rPr lang="ko-KR" altLang="en-US" dirty="0" err="1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모형테스트</a:t>
                      </a:r>
                      <a:r>
                        <a:rPr lang="ko-KR" altLang="en-US" dirty="0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 </a:t>
                      </a:r>
                      <a:r>
                        <a:rPr lang="ko-KR" altLang="en-US" dirty="0" err="1" smtClean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결과서</a:t>
                      </a:r>
                      <a:endParaRPr lang="ko-KR" altLang="en-US" dirty="0"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35340445"/>
                  </a:ext>
                </a:extLst>
              </a:tr>
              <a:tr h="4350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이행</a:t>
                      </a:r>
                      <a:r>
                        <a:rPr lang="en-US" altLang="ko-KR" dirty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/</a:t>
                      </a:r>
                      <a:r>
                        <a:rPr lang="ko-KR" altLang="en-US" dirty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안정화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이행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사용자</a:t>
                      </a:r>
                      <a:r>
                        <a:rPr lang="en-US" altLang="ko-KR" dirty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/</a:t>
                      </a:r>
                      <a:r>
                        <a:rPr lang="ko-KR" altLang="en-US" dirty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운영 매뉴얼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3318785"/>
                  </a:ext>
                </a:extLst>
              </a:tr>
              <a:tr h="4350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종료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종료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나눔스퀘어라운드 Bold" pitchFamily="50" charset="-127"/>
                          <a:ea typeface="나눔스퀘어라운드 Bold" pitchFamily="50" charset="-127"/>
                        </a:rPr>
                        <a:t>프로젝트 완료 보고서</a:t>
                      </a:r>
                      <a:endParaRPr lang="en-US" altLang="ko-KR" dirty="0"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스퀘어라운드 Bold" pitchFamily="50" charset="-127"/>
                        <a:ea typeface="나눔스퀘어라운드 Bold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38595596"/>
                  </a:ext>
                </a:extLst>
              </a:tr>
            </a:tbl>
          </a:graphicData>
        </a:graphic>
      </p:graphicFrame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71E168F5-E576-48AE-AAB2-9CBE85D3B6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1160" y="1285875"/>
            <a:ext cx="11343640" cy="593090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 smtClean="0">
                <a:latin typeface="나눔스퀘어라운드 Bold" pitchFamily="50" charset="-127"/>
                <a:ea typeface="나눔스퀘어라운드 Bold" pitchFamily="50" charset="-127"/>
              </a:rPr>
              <a:t>학과 서버의 관련 산출물 폴더에 </a:t>
            </a:r>
            <a:r>
              <a:rPr lang="ko-KR" altLang="en-US" dirty="0" err="1" smtClean="0">
                <a:latin typeface="나눔스퀘어라운드 Bold" pitchFamily="50" charset="-127"/>
                <a:ea typeface="나눔스퀘어라운드 Bold" pitchFamily="50" charset="-127"/>
              </a:rPr>
              <a:t>자료별</a:t>
            </a:r>
            <a:r>
              <a:rPr lang="ko-KR" altLang="en-US" dirty="0" smtClean="0">
                <a:latin typeface="나눔스퀘어라운드 Bold" pitchFamily="50" charset="-127"/>
                <a:ea typeface="나눔스퀘어라운드 Bold" pitchFamily="50" charset="-127"/>
              </a:rPr>
              <a:t> 저장</a:t>
            </a:r>
            <a:endParaRPr lang="ko-KR" altLang="en-US" dirty="0"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0782766" y="309626"/>
            <a:ext cx="1292341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r>
              <a:rPr lang="ko-KR" altLang="en-US" smtClean="0">
                <a:solidFill>
                  <a:srgbClr val="0070C0"/>
                </a:solidFill>
                <a:latin typeface="나눔스퀘어 Bold" pitchFamily="50" charset="-127"/>
                <a:ea typeface="나눔스퀘어 Bold" pitchFamily="50" charset="-127"/>
              </a:rPr>
              <a:t>산출물 목록</a:t>
            </a:r>
            <a:endParaRPr lang="ko-KR" alt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4485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57505" y="3695918"/>
            <a:ext cx="1733233" cy="22225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AF2E88-D16C-48C9-9164-22E4A12F3495}"/>
              </a:ext>
            </a:extLst>
          </p:cNvPr>
          <p:cNvSpPr txBox="1"/>
          <p:nvPr/>
        </p:nvSpPr>
        <p:spPr>
          <a:xfrm>
            <a:off x="0" y="1143903"/>
            <a:ext cx="12192000" cy="1136063"/>
          </a:xfrm>
          <a:prstGeom prst="rect">
            <a:avLst/>
          </a:prstGeom>
          <a:solidFill>
            <a:srgbClr val="0070C0"/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altLang="ko-KR" sz="4000" b="1" dirty="0" smtClean="0">
                <a:solidFill>
                  <a:schemeClr val="bg1"/>
                </a:solidFill>
                <a:latin typeface="나눔스퀘어라운드 Bold" pitchFamily="50" charset="-127"/>
                <a:ea typeface="나눔스퀘어라운드 Bold" pitchFamily="50" charset="-127"/>
              </a:rPr>
              <a:t>Lessons Learned</a:t>
            </a:r>
            <a:endParaRPr lang="ko-KR" altLang="en-US" sz="4000" b="1" dirty="0">
              <a:solidFill>
                <a:schemeClr val="bg1"/>
              </a:solidFill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BD39403-AAAE-4BA5-8AFA-4F89E20A1D30}"/>
              </a:ext>
            </a:extLst>
          </p:cNvPr>
          <p:cNvSpPr txBox="1"/>
          <p:nvPr/>
        </p:nvSpPr>
        <p:spPr>
          <a:xfrm>
            <a:off x="363855" y="2781423"/>
            <a:ext cx="2587625" cy="1412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buAutoNum type="arabicPeriod"/>
            </a:pPr>
            <a:r>
              <a:rPr lang="ko-KR" altLang="en-US" sz="1100" b="1" dirty="0" smtClean="0">
                <a:solidFill>
                  <a:schemeClr val="bg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프로젝트 결과 요약</a:t>
            </a:r>
            <a:endParaRPr lang="en-US" altLang="ko-KR" sz="1100" b="1" dirty="0" smtClean="0">
              <a:solidFill>
                <a:schemeClr val="bg1">
                  <a:lumMod val="50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342900" indent="-342900">
              <a:lnSpc>
                <a:spcPct val="130000"/>
              </a:lnSpc>
              <a:buAutoNum type="arabicPeriod"/>
            </a:pPr>
            <a:r>
              <a:rPr lang="ko-KR" altLang="en-US" sz="1100" b="1" dirty="0" smtClean="0">
                <a:solidFill>
                  <a:schemeClr val="bg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서비스 구성도</a:t>
            </a:r>
            <a:endParaRPr lang="en-US" altLang="ko-KR" sz="1100" b="1" dirty="0" smtClean="0">
              <a:solidFill>
                <a:schemeClr val="bg1">
                  <a:lumMod val="50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342900" indent="-342900">
              <a:lnSpc>
                <a:spcPct val="130000"/>
              </a:lnSpc>
              <a:buAutoNum type="arabicPeriod"/>
            </a:pPr>
            <a:r>
              <a:rPr lang="ko-KR" altLang="en-US" sz="1100" b="1" dirty="0" smtClean="0">
                <a:solidFill>
                  <a:schemeClr val="bg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세부 구현 방법</a:t>
            </a:r>
            <a:endParaRPr lang="en-US" altLang="ko-KR" sz="1100" b="1" dirty="0" smtClean="0">
              <a:solidFill>
                <a:schemeClr val="bg1">
                  <a:lumMod val="50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342900" indent="-342900">
              <a:lnSpc>
                <a:spcPct val="130000"/>
              </a:lnSpc>
              <a:buAutoNum type="arabicPeriod"/>
            </a:pPr>
            <a:r>
              <a:rPr lang="ko-KR" altLang="en-US" sz="1100" b="1" dirty="0" smtClean="0">
                <a:solidFill>
                  <a:schemeClr val="bg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프로젝트 추진 내역</a:t>
            </a:r>
            <a:endParaRPr lang="en-US" altLang="ko-KR" sz="1100" b="1" dirty="0" smtClean="0">
              <a:solidFill>
                <a:schemeClr val="bg1">
                  <a:lumMod val="50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342900" indent="-342900">
              <a:lnSpc>
                <a:spcPct val="130000"/>
              </a:lnSpc>
              <a:buAutoNum type="arabicPeriod"/>
            </a:pPr>
            <a:r>
              <a:rPr lang="en-US" altLang="ko-KR" sz="1100" b="1" dirty="0" smtClean="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Lessons Learned</a:t>
            </a:r>
            <a:endParaRPr lang="en-US" altLang="ko-KR" sz="1100" b="1" dirty="0">
              <a:solidFill>
                <a:srgbClr val="0070C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marL="342900" indent="-342900">
              <a:lnSpc>
                <a:spcPct val="130000"/>
              </a:lnSpc>
              <a:buAutoNum type="arabicPeriod"/>
            </a:pPr>
            <a:r>
              <a:rPr lang="en-US" altLang="ko-KR" sz="1100" b="1" dirty="0" smtClean="0">
                <a:solidFill>
                  <a:schemeClr val="bg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Appendix: tableau </a:t>
            </a:r>
            <a:r>
              <a:rPr lang="ko-KR" altLang="en-US" sz="1100" b="1" dirty="0" smtClean="0">
                <a:solidFill>
                  <a:schemeClr val="bg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매뉴얼</a:t>
            </a:r>
            <a:endParaRPr lang="en-US" altLang="ko-KR" sz="1100" b="1" dirty="0" smtClean="0">
              <a:solidFill>
                <a:schemeClr val="bg1">
                  <a:lumMod val="50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BE30DE5-35B9-48A2-9401-F15A4E6C2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F4CC4-2B3E-4E1B-94CB-8D7F69C16FA1}" type="slidenum">
              <a:rPr lang="ko-KR" altLang="en-US" smtClean="0">
                <a:latin typeface="나눔스퀘어라운드 Bold" pitchFamily="50" charset="-127"/>
                <a:ea typeface="나눔스퀘어라운드 Bold" pitchFamily="50" charset="-127"/>
              </a:rPr>
              <a:pPr/>
              <a:t>25</a:t>
            </a:fld>
            <a:endParaRPr lang="ko-KR" altLang="en-US" dirty="0"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D39403-AAAE-4BA5-8AFA-4F89E20A1D30}"/>
              </a:ext>
            </a:extLst>
          </p:cNvPr>
          <p:cNvSpPr txBox="1"/>
          <p:nvPr/>
        </p:nvSpPr>
        <p:spPr>
          <a:xfrm>
            <a:off x="4455795" y="3400487"/>
            <a:ext cx="4879975" cy="537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2400" b="1" dirty="0" smtClean="0">
                <a:solidFill>
                  <a:srgbClr val="0070C0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5. Lessons Learned</a:t>
            </a:r>
          </a:p>
        </p:txBody>
      </p:sp>
    </p:spTree>
    <p:extLst>
      <p:ext uri="{BB962C8B-B14F-4D97-AF65-F5344CB8AC3E}">
        <p14:creationId xmlns:p14="http://schemas.microsoft.com/office/powerpoint/2010/main" val="4224548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270732" y="1657783"/>
            <a:ext cx="5950423" cy="498506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375884" y="4182852"/>
            <a:ext cx="3170962" cy="1883032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405167" y="2072247"/>
            <a:ext cx="5423981" cy="1416012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6420896" y="1657783"/>
            <a:ext cx="5557744" cy="498506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noFill/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6575385" y="1966256"/>
            <a:ext cx="4296410" cy="1921521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2400" y="416119"/>
            <a:ext cx="11826240" cy="816928"/>
          </a:xfrm>
        </p:spPr>
        <p:txBody>
          <a:bodyPr/>
          <a:lstStyle/>
          <a:p>
            <a:r>
              <a:rPr lang="en-US" altLang="ko-KR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Lesson Learned</a:t>
            </a:r>
            <a:endParaRPr lang="ko-KR" altLang="en-US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05167" y="2072267"/>
            <a:ext cx="3139440" cy="440690"/>
          </a:xfrm>
        </p:spPr>
        <p:txBody>
          <a:bodyPr/>
          <a:lstStyle/>
          <a:p>
            <a:r>
              <a:rPr lang="ko-KR" altLang="en-US" smtClean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의사소통</a:t>
            </a:r>
            <a:endParaRPr lang="ko-KR" altLang="en-US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8320" y="2475909"/>
            <a:ext cx="5243943" cy="92333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mtClean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-</a:t>
            </a:r>
            <a:r>
              <a:rPr lang="ko-KR" altLang="en-US" smtClean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효율적인 의사결정과 방향수립은 회의에서 시작</a:t>
            </a:r>
            <a:endParaRPr lang="en-US" altLang="ko-KR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en-US" altLang="ko-KR" smtClean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1. </a:t>
            </a:r>
            <a:r>
              <a:rPr lang="ko-KR" altLang="en-US" smtClean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규칙적인 회의 </a:t>
            </a:r>
            <a:endParaRPr lang="en-US" altLang="ko-KR" smtClean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en-US" altLang="ko-KR" smtClean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2. </a:t>
            </a:r>
            <a:r>
              <a:rPr lang="ko-KR" altLang="en-US" smtClean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상세내용 재확인</a:t>
            </a:r>
            <a:endParaRPr lang="en-US" altLang="ko-KR" smtClean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429109" y="4417960"/>
            <a:ext cx="3139440" cy="4406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mtClean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팀원의 </a:t>
            </a:r>
            <a:r>
              <a:rPr lang="ko-KR" altLang="en-US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참여도</a:t>
            </a:r>
          </a:p>
        </p:txBody>
      </p:sp>
      <p:pic>
        <p:nvPicPr>
          <p:cNvPr id="1026" name="Picture 2" descr="íìì ëí ì´ë¯¸ì§ ê²ìê²°ê³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3040" y="4203917"/>
            <a:ext cx="2322480" cy="2058968"/>
          </a:xfrm>
          <a:prstGeom prst="rect">
            <a:avLst/>
          </a:prstGeom>
          <a:noFill/>
          <a:ln w="28575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405167" y="4914538"/>
            <a:ext cx="3006090" cy="92333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mtClean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-</a:t>
            </a:r>
            <a:r>
              <a:rPr lang="ko-KR" altLang="en-US" smtClean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프로젝트의 이해도 높이기</a:t>
            </a:r>
            <a:endParaRPr lang="en-US" altLang="ko-KR" smtClean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mtClean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코드리뷰 프레젠테이션</a:t>
            </a:r>
            <a:endParaRPr lang="en-US" altLang="ko-KR" smtClean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mtClean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새로운 기술 공유</a:t>
            </a:r>
            <a:endParaRPr lang="en-US" altLang="ko-KR" smtClean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3" name="대각선 방향의 모서리가 둥근 사각형 12"/>
          <p:cNvSpPr/>
          <p:nvPr/>
        </p:nvSpPr>
        <p:spPr>
          <a:xfrm>
            <a:off x="6651211" y="1401546"/>
            <a:ext cx="1899920" cy="487509"/>
          </a:xfrm>
          <a:prstGeom prst="round2DiagRect">
            <a:avLst/>
          </a:prstGeom>
          <a:solidFill>
            <a:srgbClr val="FF5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Pain Point</a:t>
            </a:r>
            <a:endParaRPr lang="ko-KR" altLang="en-US" sz="2400" b="1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5" name="내용 개체 틀 2"/>
          <p:cNvSpPr txBox="1">
            <a:spLocks/>
          </p:cNvSpPr>
          <p:nvPr/>
        </p:nvSpPr>
        <p:spPr>
          <a:xfrm>
            <a:off x="6637840" y="2072247"/>
            <a:ext cx="3139440" cy="4406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mtClean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업무배분</a:t>
            </a:r>
            <a:endParaRPr lang="en-US" altLang="ko-KR" smtClean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575385" y="2450429"/>
            <a:ext cx="3550173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-</a:t>
            </a:r>
            <a:r>
              <a:rPr lang="ko-KR" altLang="en-US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팀원의 </a:t>
            </a:r>
            <a:r>
              <a:rPr lang="en-US" altLang="ko-KR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R&amp;R</a:t>
            </a:r>
            <a:r>
              <a:rPr lang="ko-KR" altLang="en-US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를 더욱 </a:t>
            </a:r>
            <a:r>
              <a:rPr lang="ko-KR" altLang="en-US" smtClean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세분화하기</a:t>
            </a:r>
            <a:endParaRPr lang="en-US" altLang="ko-KR" smtClean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7" name="대각선 방향의 모서리가 둥근 사각형 16"/>
          <p:cNvSpPr/>
          <p:nvPr/>
        </p:nvSpPr>
        <p:spPr>
          <a:xfrm>
            <a:off x="539637" y="1401546"/>
            <a:ext cx="1727200" cy="487509"/>
          </a:xfrm>
          <a:prstGeom prst="round2DiagRect">
            <a:avLst/>
          </a:prstGeom>
          <a:solidFill>
            <a:srgbClr val="1CB5F3"/>
          </a:solidFill>
          <a:ln w="28575">
            <a:solidFill>
              <a:srgbClr val="1CB5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Strength</a:t>
            </a:r>
            <a:endParaRPr lang="ko-KR" altLang="en-US" sz="2000" b="1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575385" y="3292468"/>
            <a:ext cx="4034344" cy="923330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mtClean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버퍼 타임을 더욱 여유있게 설정</a:t>
            </a:r>
            <a:endParaRPr lang="en-US" altLang="ko-KR" smtClean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285750" indent="-285750">
              <a:buFontTx/>
              <a:buChar char="-"/>
            </a:pPr>
            <a:endParaRPr lang="ko-KR" altLang="en-US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9" name="내용 개체 틀 2"/>
          <p:cNvSpPr txBox="1">
            <a:spLocks/>
          </p:cNvSpPr>
          <p:nvPr/>
        </p:nvSpPr>
        <p:spPr>
          <a:xfrm>
            <a:off x="6575385" y="2928860"/>
            <a:ext cx="3139440" cy="4406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mtClean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Time management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9174" y="4203917"/>
            <a:ext cx="2292341" cy="2122791"/>
          </a:xfrm>
          <a:prstGeom prst="rect">
            <a:avLst/>
          </a:prstGeom>
          <a:ln w="28575">
            <a:noFill/>
          </a:ln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1256" y="4203917"/>
            <a:ext cx="2510449" cy="2122791"/>
          </a:xfrm>
          <a:prstGeom prst="rect">
            <a:avLst/>
          </a:prstGeom>
          <a:ln w="28575">
            <a:noFill/>
          </a:ln>
        </p:spPr>
      </p:pic>
    </p:spTree>
    <p:extLst>
      <p:ext uri="{BB962C8B-B14F-4D97-AF65-F5344CB8AC3E}">
        <p14:creationId xmlns:p14="http://schemas.microsoft.com/office/powerpoint/2010/main" val="1616844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57505" y="3913273"/>
            <a:ext cx="2220803" cy="22225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AF2E88-D16C-48C9-9164-22E4A12F3495}"/>
              </a:ext>
            </a:extLst>
          </p:cNvPr>
          <p:cNvSpPr txBox="1"/>
          <p:nvPr/>
        </p:nvSpPr>
        <p:spPr>
          <a:xfrm>
            <a:off x="0" y="1143903"/>
            <a:ext cx="12192000" cy="1136063"/>
          </a:xfrm>
          <a:prstGeom prst="rect">
            <a:avLst/>
          </a:prstGeom>
          <a:solidFill>
            <a:srgbClr val="0070C0"/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altLang="ko-KR" sz="4000" b="1" dirty="0" smtClean="0">
                <a:solidFill>
                  <a:schemeClr val="bg1"/>
                </a:solidFill>
                <a:latin typeface="나눔스퀘어라운드 Bold" pitchFamily="50" charset="-127"/>
                <a:ea typeface="나눔스퀘어라운드 Bold" pitchFamily="50" charset="-127"/>
              </a:rPr>
              <a:t>Tableau </a:t>
            </a:r>
            <a:r>
              <a:rPr lang="ko-KR" altLang="en-US" sz="4000" b="1" dirty="0" smtClean="0">
                <a:solidFill>
                  <a:schemeClr val="bg1"/>
                </a:solidFill>
                <a:latin typeface="나눔스퀘어라운드 Bold" pitchFamily="50" charset="-127"/>
                <a:ea typeface="나눔스퀘어라운드 Bold" pitchFamily="50" charset="-127"/>
              </a:rPr>
              <a:t>매뉴얼</a:t>
            </a:r>
            <a:endParaRPr lang="ko-KR" altLang="en-US" sz="4000" b="1" dirty="0">
              <a:solidFill>
                <a:schemeClr val="bg1"/>
              </a:solidFill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BD39403-AAAE-4BA5-8AFA-4F89E20A1D30}"/>
              </a:ext>
            </a:extLst>
          </p:cNvPr>
          <p:cNvSpPr txBox="1"/>
          <p:nvPr/>
        </p:nvSpPr>
        <p:spPr>
          <a:xfrm>
            <a:off x="363855" y="2781423"/>
            <a:ext cx="2587625" cy="1412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buAutoNum type="arabicPeriod"/>
            </a:pPr>
            <a:r>
              <a:rPr lang="ko-KR" altLang="en-US" sz="1100" b="1" dirty="0" smtClean="0">
                <a:solidFill>
                  <a:schemeClr val="bg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프로젝트 결과 요약</a:t>
            </a:r>
            <a:endParaRPr lang="en-US" altLang="ko-KR" sz="1100" b="1" dirty="0" smtClean="0">
              <a:solidFill>
                <a:schemeClr val="bg1">
                  <a:lumMod val="50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342900" indent="-342900">
              <a:lnSpc>
                <a:spcPct val="130000"/>
              </a:lnSpc>
              <a:buAutoNum type="arabicPeriod"/>
            </a:pPr>
            <a:r>
              <a:rPr lang="ko-KR" altLang="en-US" sz="1100" b="1" dirty="0" smtClean="0">
                <a:solidFill>
                  <a:schemeClr val="bg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서비스 구성도</a:t>
            </a:r>
            <a:endParaRPr lang="en-US" altLang="ko-KR" sz="1100" b="1" dirty="0" smtClean="0">
              <a:solidFill>
                <a:schemeClr val="bg1">
                  <a:lumMod val="50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342900" indent="-342900">
              <a:lnSpc>
                <a:spcPct val="130000"/>
              </a:lnSpc>
              <a:buAutoNum type="arabicPeriod"/>
            </a:pPr>
            <a:r>
              <a:rPr lang="ko-KR" altLang="en-US" sz="1100" b="1" dirty="0" smtClean="0">
                <a:solidFill>
                  <a:schemeClr val="bg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세부 구현 방법</a:t>
            </a:r>
            <a:endParaRPr lang="en-US" altLang="ko-KR" sz="1100" b="1" dirty="0" smtClean="0">
              <a:solidFill>
                <a:schemeClr val="bg1">
                  <a:lumMod val="50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342900" indent="-342900">
              <a:lnSpc>
                <a:spcPct val="130000"/>
              </a:lnSpc>
              <a:buAutoNum type="arabicPeriod"/>
            </a:pPr>
            <a:r>
              <a:rPr lang="ko-KR" altLang="en-US" sz="1100" b="1" dirty="0" smtClean="0">
                <a:solidFill>
                  <a:schemeClr val="bg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프로젝트 추진 내역</a:t>
            </a:r>
            <a:endParaRPr lang="en-US" altLang="ko-KR" sz="1100" b="1" dirty="0" smtClean="0">
              <a:solidFill>
                <a:schemeClr val="bg1">
                  <a:lumMod val="50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342900" indent="-342900">
              <a:lnSpc>
                <a:spcPct val="130000"/>
              </a:lnSpc>
              <a:buAutoNum type="arabicPeriod"/>
            </a:pPr>
            <a:r>
              <a:rPr lang="en-US" altLang="ko-KR" sz="1100" b="1" dirty="0" smtClean="0">
                <a:solidFill>
                  <a:schemeClr val="bg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Lessons Learned</a:t>
            </a:r>
            <a:endParaRPr lang="en-US" altLang="ko-KR" sz="1100" b="1" dirty="0">
              <a:solidFill>
                <a:schemeClr val="bg1">
                  <a:lumMod val="50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342900" indent="-342900">
              <a:lnSpc>
                <a:spcPct val="130000"/>
              </a:lnSpc>
              <a:buAutoNum type="arabicPeriod"/>
            </a:pPr>
            <a:r>
              <a:rPr lang="en-US" altLang="ko-KR" sz="1100" b="1" dirty="0" smtClean="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Appendix: tableau </a:t>
            </a:r>
            <a:r>
              <a:rPr lang="ko-KR" altLang="en-US" sz="1100" b="1" dirty="0" smtClean="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매뉴얼</a:t>
            </a:r>
            <a:endParaRPr lang="en-US" altLang="ko-KR" sz="1100" b="1" dirty="0" smtClean="0">
              <a:solidFill>
                <a:srgbClr val="0070C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BE30DE5-35B9-48A2-9401-F15A4E6C2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F4CC4-2B3E-4E1B-94CB-8D7F69C16FA1}" type="slidenum">
              <a:rPr lang="ko-KR" altLang="en-US" smtClean="0">
                <a:latin typeface="나눔스퀘어라운드 Bold" pitchFamily="50" charset="-127"/>
                <a:ea typeface="나눔스퀘어라운드 Bold" pitchFamily="50" charset="-127"/>
              </a:rPr>
              <a:pPr/>
              <a:t>27</a:t>
            </a:fld>
            <a:endParaRPr lang="ko-KR" altLang="en-US" dirty="0"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D39403-AAAE-4BA5-8AFA-4F89E20A1D30}"/>
              </a:ext>
            </a:extLst>
          </p:cNvPr>
          <p:cNvSpPr txBox="1"/>
          <p:nvPr/>
        </p:nvSpPr>
        <p:spPr>
          <a:xfrm>
            <a:off x="4455795" y="3398195"/>
            <a:ext cx="4879975" cy="537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2400" b="1" dirty="0" smtClean="0">
                <a:solidFill>
                  <a:srgbClr val="0070C0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Appendix: tableau </a:t>
            </a:r>
            <a:r>
              <a:rPr lang="ko-KR" altLang="en-US" sz="2400" b="1" dirty="0" smtClean="0">
                <a:solidFill>
                  <a:srgbClr val="0070C0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매뉴얼</a:t>
            </a:r>
            <a:endParaRPr lang="en-US" altLang="ko-KR" sz="2400" b="1" dirty="0" smtClean="0">
              <a:solidFill>
                <a:srgbClr val="0070C0"/>
              </a:solidFill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7248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2035" y="355191"/>
            <a:ext cx="11868197" cy="563197"/>
          </a:xfrm>
        </p:spPr>
        <p:txBody>
          <a:bodyPr>
            <a:normAutofit/>
          </a:bodyPr>
          <a:lstStyle/>
          <a:p>
            <a:pPr algn="just"/>
            <a:r>
              <a:rPr lang="en-US" altLang="ko-KR" sz="3200" dirty="0" smtClean="0">
                <a:solidFill>
                  <a:schemeClr val="tx1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1. </a:t>
            </a:r>
            <a:r>
              <a:rPr lang="ko-KR" altLang="en-US" sz="3200" dirty="0" smtClean="0">
                <a:solidFill>
                  <a:schemeClr val="tx1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데이터와의 연결</a:t>
            </a:r>
            <a:endParaRPr lang="ko-KR" altLang="en-US" sz="3200" dirty="0">
              <a:solidFill>
                <a:schemeClr val="tx1"/>
              </a:solidFill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4013" y="1127938"/>
            <a:ext cx="7315200" cy="5358809"/>
          </a:xfrm>
        </p:spPr>
      </p:pic>
      <p:sp>
        <p:nvSpPr>
          <p:cNvPr id="5" name="타원 4"/>
          <p:cNvSpPr/>
          <p:nvPr/>
        </p:nvSpPr>
        <p:spPr>
          <a:xfrm>
            <a:off x="4018701" y="1785938"/>
            <a:ext cx="290623" cy="283535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나눔스퀘어라운드 Bold" pitchFamily="50" charset="-127"/>
                <a:ea typeface="나눔스퀘어라운드 Bold" pitchFamily="50" charset="-127"/>
              </a:rPr>
              <a:t>1</a:t>
            </a:r>
            <a:endParaRPr lang="ko-KR" altLang="en-US" dirty="0"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6" name="타원 5"/>
          <p:cNvSpPr/>
          <p:nvPr/>
        </p:nvSpPr>
        <p:spPr>
          <a:xfrm>
            <a:off x="446600" y="1853278"/>
            <a:ext cx="290623" cy="283535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나눔스퀘어라운드 Bold" pitchFamily="50" charset="-127"/>
                <a:ea typeface="나눔스퀘어라운드 Bold" pitchFamily="50" charset="-127"/>
              </a:rPr>
              <a:t>1</a:t>
            </a:r>
            <a:endParaRPr lang="ko-KR" altLang="en-US" dirty="0"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6561" y="1926487"/>
            <a:ext cx="1346063" cy="3600893"/>
          </a:xfrm>
          <a:prstGeom prst="rect">
            <a:avLst/>
          </a:prstGeom>
        </p:spPr>
      </p:pic>
      <p:sp>
        <p:nvSpPr>
          <p:cNvPr id="8" name="오른쪽 화살표 7"/>
          <p:cNvSpPr/>
          <p:nvPr/>
        </p:nvSpPr>
        <p:spPr>
          <a:xfrm>
            <a:off x="4654624" y="2666114"/>
            <a:ext cx="1651591" cy="304800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9" name="제목 1"/>
          <p:cNvSpPr txBox="1">
            <a:spLocks/>
          </p:cNvSpPr>
          <p:nvPr/>
        </p:nvSpPr>
        <p:spPr>
          <a:xfrm>
            <a:off x="787569" y="1809530"/>
            <a:ext cx="2697838" cy="28484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altLang="ko-KR" sz="2000" dirty="0" smtClean="0">
                <a:solidFill>
                  <a:schemeClr val="tx1"/>
                </a:solidFill>
                <a:latin typeface="나눔스퀘어라운드 Bold" pitchFamily="50" charset="-127"/>
                <a:ea typeface="나눔스퀘어라운드 Bold" pitchFamily="50" charset="-127"/>
              </a:rPr>
              <a:t>Tableau</a:t>
            </a:r>
            <a:r>
              <a:rPr lang="ko-KR" altLang="en-US" sz="2000" dirty="0" smtClean="0">
                <a:solidFill>
                  <a:schemeClr val="tx1"/>
                </a:solidFill>
                <a:latin typeface="나눔스퀘어라운드 Bold" pitchFamily="50" charset="-127"/>
                <a:ea typeface="나눔스퀘어라운드 Bold" pitchFamily="50" charset="-127"/>
              </a:rPr>
              <a:t>를 실행 후 연결을 선택한다</a:t>
            </a:r>
            <a:r>
              <a:rPr lang="en-US" altLang="ko-KR" sz="2000" dirty="0" smtClean="0">
                <a:solidFill>
                  <a:schemeClr val="tx1"/>
                </a:solidFill>
                <a:latin typeface="나눔스퀘어라운드 Bold" pitchFamily="50" charset="-127"/>
                <a:ea typeface="나눔스퀘어라운드 Bold" pitchFamily="50" charset="-127"/>
              </a:rPr>
              <a:t>.</a:t>
            </a:r>
          </a:p>
          <a:p>
            <a:pPr algn="just"/>
            <a:endParaRPr lang="en-US" altLang="ko-KR" sz="2000" dirty="0">
              <a:solidFill>
                <a:schemeClr val="tx1"/>
              </a:solidFill>
              <a:latin typeface="나눔스퀘어라운드 Bold" pitchFamily="50" charset="-127"/>
              <a:ea typeface="나눔스퀘어라운드 Bold" pitchFamily="50" charset="-127"/>
            </a:endParaRPr>
          </a:p>
          <a:p>
            <a:pPr algn="just"/>
            <a:r>
              <a:rPr lang="en-US" altLang="ko-KR" sz="2000" dirty="0" smtClean="0">
                <a:solidFill>
                  <a:schemeClr val="tx1"/>
                </a:solidFill>
                <a:latin typeface="나눔스퀘어라운드 Bold" pitchFamily="50" charset="-127"/>
                <a:ea typeface="나눔스퀘어라운드 Bold" pitchFamily="50" charset="-127"/>
              </a:rPr>
              <a:t>Tableau</a:t>
            </a:r>
            <a:r>
              <a:rPr lang="ko-KR" altLang="en-US" sz="2000" dirty="0" smtClean="0">
                <a:solidFill>
                  <a:schemeClr val="tx1"/>
                </a:solidFill>
                <a:latin typeface="나눔스퀘어라운드 Bold" pitchFamily="50" charset="-127"/>
                <a:ea typeface="나눔스퀘어라운드 Bold" pitchFamily="50" charset="-127"/>
              </a:rPr>
              <a:t>에서는 파일을 직접 가져 오거나 서버에 접속 하여 데이터를 가져올 수 있다</a:t>
            </a:r>
            <a:r>
              <a:rPr lang="en-US" altLang="ko-KR" sz="2000" dirty="0" smtClean="0">
                <a:solidFill>
                  <a:schemeClr val="tx1"/>
                </a:solidFill>
                <a:latin typeface="나눔스퀘어라운드 Bold" pitchFamily="50" charset="-127"/>
                <a:ea typeface="나눔스퀘어라운드 Bold" pitchFamily="50" charset="-127"/>
              </a:rPr>
              <a:t>.</a:t>
            </a:r>
          </a:p>
          <a:p>
            <a:pPr algn="just">
              <a:lnSpc>
                <a:spcPct val="120000"/>
              </a:lnSpc>
            </a:pPr>
            <a:endParaRPr lang="en-US" altLang="ko-KR" sz="2000" dirty="0">
              <a:solidFill>
                <a:schemeClr val="tx1"/>
              </a:solidFill>
              <a:latin typeface="나눔스퀘어라운드 Bold" pitchFamily="50" charset="-127"/>
              <a:ea typeface="나눔스퀘어라운드 Bold" pitchFamily="50" charset="-127"/>
            </a:endParaRPr>
          </a:p>
          <a:p>
            <a:pPr algn="just">
              <a:lnSpc>
                <a:spcPct val="120000"/>
              </a:lnSpc>
            </a:pPr>
            <a:endParaRPr lang="en-US" altLang="ko-KR" sz="2000" dirty="0" smtClean="0">
              <a:solidFill>
                <a:schemeClr val="tx1"/>
              </a:solidFill>
              <a:latin typeface="나눔스퀘어라운드 Bold" pitchFamily="50" charset="-127"/>
              <a:ea typeface="나눔스퀘어라운드 Bold" pitchFamily="50" charset="-127"/>
            </a:endParaRPr>
          </a:p>
          <a:p>
            <a:pPr algn="just"/>
            <a:r>
              <a:rPr lang="ko-KR" altLang="en-US" sz="2000" dirty="0" smtClean="0">
                <a:solidFill>
                  <a:schemeClr val="tx1"/>
                </a:solidFill>
                <a:latin typeface="나눔스퀘어라운드 Bold" pitchFamily="50" charset="-127"/>
                <a:ea typeface="나눔스퀘어라운드 Bold" pitchFamily="50" charset="-127"/>
              </a:rPr>
              <a:t> </a:t>
            </a:r>
            <a:endParaRPr lang="ko-KR" altLang="en-US" sz="2000" dirty="0">
              <a:solidFill>
                <a:schemeClr val="tx1"/>
              </a:solidFill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0325566" y="309626"/>
            <a:ext cx="1746888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r>
              <a:rPr lang="en-US" altLang="ko-KR" smtClean="0">
                <a:solidFill>
                  <a:srgbClr val="0070C0"/>
                </a:solidFill>
                <a:latin typeface="나눔스퀘어라운드 Bold" pitchFamily="50" charset="-127"/>
                <a:ea typeface="나눔스퀘어라운드 Bold" pitchFamily="50" charset="-127"/>
              </a:rPr>
              <a:t>Tableau </a:t>
            </a:r>
            <a:r>
              <a:rPr lang="ko-KR" altLang="en-US" dirty="0" smtClean="0">
                <a:solidFill>
                  <a:srgbClr val="0070C0"/>
                </a:solidFill>
                <a:latin typeface="나눔스퀘어라운드 Bold" pitchFamily="50" charset="-127"/>
                <a:ea typeface="나눔스퀘어라운드 Bold" pitchFamily="50" charset="-127"/>
              </a:rPr>
              <a:t>매뉴얼</a:t>
            </a:r>
            <a:endParaRPr lang="ko-KR" altLang="en-US" dirty="0">
              <a:solidFill>
                <a:srgbClr val="0070C0"/>
              </a:solidFill>
              <a:latin typeface="나눔스퀘어라운드 Bold" pitchFamily="50" charset="-127"/>
              <a:ea typeface="나눔스퀘어라운드 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813139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2846" y="1042213"/>
            <a:ext cx="7315200" cy="5365897"/>
          </a:xfrm>
        </p:spPr>
      </p:pic>
      <p:sp>
        <p:nvSpPr>
          <p:cNvPr id="5" name="타원 4"/>
          <p:cNvSpPr/>
          <p:nvPr/>
        </p:nvSpPr>
        <p:spPr>
          <a:xfrm>
            <a:off x="360875" y="1881853"/>
            <a:ext cx="290623" cy="283535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나눔스퀘어라운드 Bold" pitchFamily="50" charset="-127"/>
                <a:ea typeface="나눔스퀘어라운드 Bold" pitchFamily="50" charset="-127"/>
              </a:rPr>
              <a:t>1</a:t>
            </a:r>
            <a:endParaRPr lang="ko-KR" altLang="en-US" dirty="0"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191560" y="345666"/>
            <a:ext cx="11868197" cy="5631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altLang="ko-KR" sz="3200" dirty="0" smtClean="0">
                <a:solidFill>
                  <a:schemeClr val="tx1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1-1. </a:t>
            </a:r>
            <a:r>
              <a:rPr lang="ko-KR" altLang="en-US" sz="3200" dirty="0" smtClean="0">
                <a:solidFill>
                  <a:schemeClr val="tx1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데이터와의 연결</a:t>
            </a:r>
            <a:r>
              <a:rPr lang="en-US" altLang="ko-KR" sz="3200" dirty="0" smtClean="0">
                <a:solidFill>
                  <a:schemeClr val="tx1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(</a:t>
            </a:r>
            <a:r>
              <a:rPr lang="ko-KR" altLang="en-US" sz="3200" dirty="0" smtClean="0">
                <a:solidFill>
                  <a:schemeClr val="tx1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서버로 접속</a:t>
            </a:r>
            <a:r>
              <a:rPr lang="en-US" altLang="ko-KR" sz="3200" dirty="0" smtClean="0">
                <a:solidFill>
                  <a:schemeClr val="tx1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)</a:t>
            </a:r>
            <a:endParaRPr lang="ko-KR" altLang="en-US" sz="3200" dirty="0">
              <a:solidFill>
                <a:schemeClr val="tx1"/>
              </a:solidFill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4915996" y="2710306"/>
            <a:ext cx="290623" cy="283535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나눔스퀘어라운드 Bold" pitchFamily="50" charset="-127"/>
                <a:ea typeface="나눔스퀘어라운드 Bold" pitchFamily="50" charset="-127"/>
              </a:rPr>
              <a:t>1</a:t>
            </a:r>
            <a:endParaRPr lang="ko-KR" altLang="en-US" dirty="0"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0293" y="2051088"/>
            <a:ext cx="2997778" cy="2777148"/>
          </a:xfrm>
          <a:prstGeom prst="rect">
            <a:avLst/>
          </a:prstGeom>
        </p:spPr>
      </p:pic>
      <p:sp>
        <p:nvSpPr>
          <p:cNvPr id="11" name="오른쪽 화살표 10"/>
          <p:cNvSpPr/>
          <p:nvPr/>
        </p:nvSpPr>
        <p:spPr>
          <a:xfrm>
            <a:off x="6475671" y="3290806"/>
            <a:ext cx="878958" cy="297712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14" name="제목 1"/>
          <p:cNvSpPr txBox="1">
            <a:spLocks/>
          </p:cNvSpPr>
          <p:nvPr/>
        </p:nvSpPr>
        <p:spPr>
          <a:xfrm>
            <a:off x="651497" y="1364069"/>
            <a:ext cx="2948953" cy="28484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ko-KR" altLang="en-US" sz="2000" dirty="0" smtClean="0">
                <a:solidFill>
                  <a:schemeClr val="tx1"/>
                </a:solidFill>
                <a:latin typeface="나눔스퀘어라운드 Bold" pitchFamily="50" charset="-127"/>
                <a:ea typeface="나눔스퀘어라운드 Bold" pitchFamily="50" charset="-127"/>
              </a:rPr>
              <a:t>접속 하고자 하는 서버의 </a:t>
            </a:r>
            <a:endParaRPr lang="en-US" altLang="ko-KR" sz="2000" dirty="0" smtClean="0">
              <a:solidFill>
                <a:schemeClr val="tx1"/>
              </a:solidFill>
              <a:latin typeface="나눔스퀘어라운드 Bold" pitchFamily="50" charset="-127"/>
              <a:ea typeface="나눔스퀘어라운드 Bold" pitchFamily="50" charset="-127"/>
            </a:endParaRPr>
          </a:p>
          <a:p>
            <a:pPr algn="just"/>
            <a:r>
              <a:rPr lang="ko-KR" altLang="en-US" sz="2000" dirty="0" smtClean="0">
                <a:solidFill>
                  <a:schemeClr val="tx1"/>
                </a:solidFill>
                <a:latin typeface="나눔스퀘어라운드 Bold" pitchFamily="50" charset="-127"/>
                <a:ea typeface="나눔스퀘어라운드 Bold" pitchFamily="50" charset="-127"/>
              </a:rPr>
              <a:t>주소와 포트번호</a:t>
            </a:r>
            <a:r>
              <a:rPr lang="en-US" altLang="ko-KR" sz="2000" dirty="0" smtClean="0">
                <a:solidFill>
                  <a:schemeClr val="tx1"/>
                </a:solidFill>
                <a:latin typeface="나눔스퀘어라운드 Bold" pitchFamily="50" charset="-127"/>
                <a:ea typeface="나눔스퀘어라운드 Bold" pitchFamily="50" charset="-127"/>
              </a:rPr>
              <a:t>, </a:t>
            </a:r>
            <a:r>
              <a:rPr lang="ko-KR" altLang="en-US" sz="2000" dirty="0" smtClean="0">
                <a:solidFill>
                  <a:schemeClr val="tx1"/>
                </a:solidFill>
                <a:latin typeface="나눔스퀘어라운드 Bold" pitchFamily="50" charset="-127"/>
                <a:ea typeface="나눔스퀘어라운드 Bold" pitchFamily="50" charset="-127"/>
              </a:rPr>
              <a:t>데이터 베이스</a:t>
            </a:r>
            <a:r>
              <a:rPr lang="en-US" altLang="ko-KR" sz="2000" dirty="0" smtClean="0">
                <a:solidFill>
                  <a:schemeClr val="tx1"/>
                </a:solidFill>
                <a:latin typeface="나눔스퀘어라운드 Bold" pitchFamily="50" charset="-127"/>
                <a:ea typeface="나눔스퀘어라운드 Bold" pitchFamily="50" charset="-127"/>
              </a:rPr>
              <a:t>,</a:t>
            </a:r>
            <a:r>
              <a:rPr lang="ko-KR" altLang="en-US" sz="2000" dirty="0" smtClean="0">
                <a:solidFill>
                  <a:schemeClr val="tx1"/>
                </a:solidFill>
                <a:latin typeface="나눔스퀘어라운드 Bold" pitchFamily="50" charset="-127"/>
                <a:ea typeface="나눔스퀘어라운드 Bold" pitchFamily="50" charset="-127"/>
              </a:rPr>
              <a:t> 사용자 이름</a:t>
            </a:r>
            <a:r>
              <a:rPr lang="en-US" altLang="ko-KR" sz="2000" dirty="0" smtClean="0">
                <a:solidFill>
                  <a:schemeClr val="tx1"/>
                </a:solidFill>
                <a:latin typeface="나눔스퀘어라운드 Bold" pitchFamily="50" charset="-127"/>
                <a:ea typeface="나눔스퀘어라운드 Bold" pitchFamily="50" charset="-127"/>
              </a:rPr>
              <a:t>,</a:t>
            </a:r>
            <a:r>
              <a:rPr lang="ko-KR" altLang="en-US" sz="2000" dirty="0" smtClean="0">
                <a:solidFill>
                  <a:schemeClr val="tx1"/>
                </a:solidFill>
                <a:latin typeface="나눔스퀘어라운드 Bold" pitchFamily="50" charset="-127"/>
                <a:ea typeface="나눔스퀘어라운드 Bold" pitchFamily="50" charset="-127"/>
              </a:rPr>
              <a:t>  </a:t>
            </a:r>
            <a:endParaRPr lang="en-US" altLang="ko-KR" sz="2000" dirty="0" smtClean="0">
              <a:solidFill>
                <a:schemeClr val="tx1"/>
              </a:solidFill>
              <a:latin typeface="나눔스퀘어라운드 Bold" pitchFamily="50" charset="-127"/>
              <a:ea typeface="나눔스퀘어라운드 Bold" pitchFamily="50" charset="-127"/>
            </a:endParaRPr>
          </a:p>
          <a:p>
            <a:pPr algn="just"/>
            <a:r>
              <a:rPr lang="ko-KR" altLang="en-US" sz="2000" dirty="0" smtClean="0">
                <a:solidFill>
                  <a:schemeClr val="tx1"/>
                </a:solidFill>
                <a:latin typeface="나눔스퀘어라운드 Bold" pitchFamily="50" charset="-127"/>
                <a:ea typeface="나눔스퀘어라운드 Bold" pitchFamily="50" charset="-127"/>
              </a:rPr>
              <a:t>암호를 입력 후 로그인 한다</a:t>
            </a:r>
            <a:r>
              <a:rPr lang="en-US" altLang="ko-KR" sz="2000" dirty="0" smtClean="0">
                <a:solidFill>
                  <a:schemeClr val="tx1"/>
                </a:solidFill>
                <a:latin typeface="나눔스퀘어라운드 Bold" pitchFamily="50" charset="-127"/>
                <a:ea typeface="나눔스퀘어라운드 Bold" pitchFamily="50" charset="-127"/>
              </a:rPr>
              <a:t>.</a:t>
            </a:r>
            <a:endParaRPr lang="en-US" altLang="ko-KR" sz="2000" dirty="0">
              <a:solidFill>
                <a:schemeClr val="tx1"/>
              </a:solidFill>
              <a:latin typeface="나눔스퀘어라운드 Bold" pitchFamily="50" charset="-127"/>
              <a:ea typeface="나눔스퀘어라운드 Bold" pitchFamily="50" charset="-127"/>
            </a:endParaRPr>
          </a:p>
          <a:p>
            <a:pPr algn="just">
              <a:lnSpc>
                <a:spcPct val="120000"/>
              </a:lnSpc>
            </a:pPr>
            <a:endParaRPr lang="en-US" altLang="ko-KR" sz="2000" dirty="0" smtClean="0">
              <a:solidFill>
                <a:schemeClr val="tx1"/>
              </a:solidFill>
              <a:latin typeface="나눔스퀘어라운드 Bold" pitchFamily="50" charset="-127"/>
              <a:ea typeface="나눔스퀘어라운드 Bold" pitchFamily="50" charset="-127"/>
            </a:endParaRPr>
          </a:p>
          <a:p>
            <a:pPr algn="just"/>
            <a:r>
              <a:rPr lang="ko-KR" altLang="en-US" sz="2000" dirty="0" smtClean="0">
                <a:solidFill>
                  <a:schemeClr val="tx1"/>
                </a:solidFill>
                <a:latin typeface="나눔스퀘어라운드 Bold" pitchFamily="50" charset="-127"/>
                <a:ea typeface="나눔스퀘어라운드 Bold" pitchFamily="50" charset="-127"/>
              </a:rPr>
              <a:t> </a:t>
            </a:r>
            <a:endParaRPr lang="ko-KR" altLang="en-US" sz="2000" dirty="0">
              <a:solidFill>
                <a:schemeClr val="tx1"/>
              </a:solidFill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0325566" y="309626"/>
            <a:ext cx="1746888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r>
              <a:rPr lang="en-US" altLang="ko-KR" smtClean="0">
                <a:solidFill>
                  <a:srgbClr val="0070C0"/>
                </a:solidFill>
                <a:latin typeface="나눔스퀘어라운드 Bold" pitchFamily="50" charset="-127"/>
                <a:ea typeface="나눔스퀘어라운드 Bold" pitchFamily="50" charset="-127"/>
              </a:rPr>
              <a:t>Tableau </a:t>
            </a:r>
            <a:r>
              <a:rPr lang="ko-KR" altLang="en-US" dirty="0" smtClean="0">
                <a:solidFill>
                  <a:srgbClr val="0070C0"/>
                </a:solidFill>
                <a:latin typeface="나눔스퀘어라운드 Bold" pitchFamily="50" charset="-127"/>
                <a:ea typeface="나눔스퀘어라운드 Bold" pitchFamily="50" charset="-127"/>
              </a:rPr>
              <a:t>매뉴얼</a:t>
            </a:r>
            <a:endParaRPr lang="ko-KR" altLang="en-US" dirty="0">
              <a:solidFill>
                <a:srgbClr val="0070C0"/>
              </a:solidFill>
              <a:latin typeface="나눔스퀘어라운드 Bold" pitchFamily="50" charset="-127"/>
              <a:ea typeface="나눔스퀘어라운드 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69333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3EAF2E88-D16C-48C9-9164-22E4A12F3495}"/>
              </a:ext>
            </a:extLst>
          </p:cNvPr>
          <p:cNvSpPr txBox="1"/>
          <p:nvPr/>
        </p:nvSpPr>
        <p:spPr>
          <a:xfrm>
            <a:off x="0" y="1143903"/>
            <a:ext cx="12192000" cy="1136063"/>
          </a:xfrm>
          <a:prstGeom prst="rect">
            <a:avLst/>
          </a:prstGeom>
          <a:solidFill>
            <a:srgbClr val="0070C0"/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ko-KR" altLang="en-US" sz="4000" b="1">
                <a:solidFill>
                  <a:schemeClr val="bg1"/>
                </a:solidFill>
                <a:latin typeface="나눔스퀘어라운드 Bold" pitchFamily="50" charset="-127"/>
                <a:ea typeface="나눔스퀘어라운드 Bold" pitchFamily="50" charset="-127"/>
              </a:rPr>
              <a:t>목 차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BD39403-AAAE-4BA5-8AFA-4F89E20A1D30}"/>
              </a:ext>
            </a:extLst>
          </p:cNvPr>
          <p:cNvSpPr txBox="1"/>
          <p:nvPr/>
        </p:nvSpPr>
        <p:spPr>
          <a:xfrm>
            <a:off x="4060825" y="2917610"/>
            <a:ext cx="4879975" cy="2973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buAutoNum type="arabicPeriod"/>
            </a:pPr>
            <a:r>
              <a:rPr lang="ko-KR" altLang="en-US" sz="2400" b="1" dirty="0" smtClean="0">
                <a:latin typeface="나눔스퀘어라운드 ExtraBold" pitchFamily="50" charset="-127"/>
                <a:ea typeface="나눔스퀘어라운드 ExtraBold" pitchFamily="50" charset="-127"/>
              </a:rPr>
              <a:t>프로젝트 결과 요약</a:t>
            </a:r>
            <a:endParaRPr lang="en-US" altLang="ko-KR" sz="2400" b="1" dirty="0" smtClean="0">
              <a:latin typeface="나눔스퀘어라운드 ExtraBold" pitchFamily="50" charset="-127"/>
              <a:ea typeface="나눔스퀘어라운드 ExtraBold" pitchFamily="50" charset="-127"/>
            </a:endParaRPr>
          </a:p>
          <a:p>
            <a:pPr marL="342900" indent="-342900">
              <a:lnSpc>
                <a:spcPct val="130000"/>
              </a:lnSpc>
              <a:buAutoNum type="arabicPeriod"/>
            </a:pPr>
            <a:r>
              <a:rPr lang="ko-KR" altLang="en-US" sz="2400" b="1" dirty="0" smtClean="0">
                <a:latin typeface="나눔스퀘어라운드 ExtraBold" pitchFamily="50" charset="-127"/>
                <a:ea typeface="나눔스퀘어라운드 ExtraBold" pitchFamily="50" charset="-127"/>
              </a:rPr>
              <a:t>서비스 구성도</a:t>
            </a:r>
            <a:endParaRPr lang="en-US" altLang="ko-KR" sz="2400" b="1" dirty="0" smtClean="0">
              <a:latin typeface="나눔스퀘어라운드 ExtraBold" pitchFamily="50" charset="-127"/>
              <a:ea typeface="나눔스퀘어라운드 ExtraBold" pitchFamily="50" charset="-127"/>
            </a:endParaRPr>
          </a:p>
          <a:p>
            <a:pPr marL="342900" indent="-342900">
              <a:lnSpc>
                <a:spcPct val="130000"/>
              </a:lnSpc>
              <a:buAutoNum type="arabicPeriod"/>
            </a:pPr>
            <a:r>
              <a:rPr lang="ko-KR" altLang="en-US" sz="2400" b="1" dirty="0" smtClean="0">
                <a:latin typeface="나눔스퀘어라운드 ExtraBold" pitchFamily="50" charset="-127"/>
                <a:ea typeface="나눔스퀘어라운드 ExtraBold" pitchFamily="50" charset="-127"/>
              </a:rPr>
              <a:t>세부 구현 방법</a:t>
            </a:r>
            <a:endParaRPr lang="en-US" altLang="ko-KR" sz="2400" b="1" dirty="0" smtClean="0">
              <a:latin typeface="나눔스퀘어라운드 ExtraBold" pitchFamily="50" charset="-127"/>
              <a:ea typeface="나눔스퀘어라운드 ExtraBold" pitchFamily="50" charset="-127"/>
            </a:endParaRPr>
          </a:p>
          <a:p>
            <a:pPr marL="342900" indent="-342900">
              <a:lnSpc>
                <a:spcPct val="130000"/>
              </a:lnSpc>
              <a:buAutoNum type="arabicPeriod"/>
            </a:pPr>
            <a:r>
              <a:rPr lang="ko-KR" altLang="en-US" sz="2400" b="1" dirty="0" smtClean="0">
                <a:latin typeface="나눔스퀘어라운드 ExtraBold" pitchFamily="50" charset="-127"/>
                <a:ea typeface="나눔스퀘어라운드 ExtraBold" pitchFamily="50" charset="-127"/>
              </a:rPr>
              <a:t>프로젝트 추진 내역</a:t>
            </a:r>
            <a:endParaRPr lang="en-US" altLang="ko-KR" sz="2400" b="1" dirty="0" smtClean="0">
              <a:latin typeface="나눔스퀘어라운드 ExtraBold" pitchFamily="50" charset="-127"/>
              <a:ea typeface="나눔스퀘어라운드 ExtraBold" pitchFamily="50" charset="-127"/>
            </a:endParaRPr>
          </a:p>
          <a:p>
            <a:pPr marL="342900" indent="-342900">
              <a:lnSpc>
                <a:spcPct val="130000"/>
              </a:lnSpc>
              <a:buAutoNum type="arabicPeriod"/>
            </a:pPr>
            <a:r>
              <a:rPr lang="en-US" altLang="ko-KR" sz="2400" b="1" dirty="0" smtClean="0">
                <a:latin typeface="나눔스퀘어라운드 ExtraBold" pitchFamily="50" charset="-127"/>
                <a:ea typeface="나눔스퀘어라운드 ExtraBold" pitchFamily="50" charset="-127"/>
              </a:rPr>
              <a:t>Lessons Learned</a:t>
            </a:r>
          </a:p>
          <a:p>
            <a:pPr marL="342900" indent="-342900">
              <a:lnSpc>
                <a:spcPct val="130000"/>
              </a:lnSpc>
              <a:buAutoNum type="arabicPeriod"/>
            </a:pPr>
            <a:r>
              <a:rPr lang="en-US" altLang="ko-KR" sz="2400" b="1" dirty="0" smtClean="0">
                <a:latin typeface="나눔스퀘어라운드 ExtraBold" pitchFamily="50" charset="-127"/>
                <a:ea typeface="나눔스퀘어라운드 ExtraBold" pitchFamily="50" charset="-127"/>
              </a:rPr>
              <a:t>Appendix: tableau </a:t>
            </a:r>
            <a:r>
              <a:rPr lang="ko-KR" altLang="en-US" sz="2400" b="1" dirty="0" smtClean="0">
                <a:latin typeface="나눔스퀘어라운드 ExtraBold" pitchFamily="50" charset="-127"/>
                <a:ea typeface="나눔스퀘어라운드 ExtraBold" pitchFamily="50" charset="-127"/>
              </a:rPr>
              <a:t>매뉴얼</a:t>
            </a:r>
            <a:endParaRPr lang="en-US" altLang="ko-KR" sz="2400" b="1" dirty="0" smtClean="0"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BE30DE5-35B9-48A2-9401-F15A4E6C2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F4CC4-2B3E-4E1B-94CB-8D7F69C16FA1}" type="slidenum">
              <a:rPr lang="ko-KR" altLang="en-US" smtClean="0">
                <a:latin typeface="나눔스퀘어라운드 Bold" pitchFamily="50" charset="-127"/>
                <a:ea typeface="나눔스퀘어라운드 Bold" pitchFamily="50" charset="-127"/>
              </a:rPr>
              <a:pPr/>
              <a:t>3</a:t>
            </a:fld>
            <a:endParaRPr lang="ko-KR" altLang="en-US">
              <a:latin typeface="나눔스퀘어라운드 Bold" pitchFamily="50" charset="-127"/>
              <a:ea typeface="나눔스퀘어라운드 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96515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내용 개체 틀 7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185"/>
          <a:stretch/>
        </p:blipFill>
        <p:spPr>
          <a:xfrm>
            <a:off x="4035980" y="1080313"/>
            <a:ext cx="7337978" cy="5372985"/>
          </a:xfrm>
        </p:spPr>
      </p:pic>
      <p:sp>
        <p:nvSpPr>
          <p:cNvPr id="5" name="제목 1"/>
          <p:cNvSpPr txBox="1">
            <a:spLocks/>
          </p:cNvSpPr>
          <p:nvPr/>
        </p:nvSpPr>
        <p:spPr>
          <a:xfrm>
            <a:off x="719902" y="1576398"/>
            <a:ext cx="2697838" cy="28484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ko-KR" altLang="en-US" sz="2000" dirty="0" smtClean="0">
                <a:solidFill>
                  <a:schemeClr val="tx1"/>
                </a:solidFill>
                <a:latin typeface="나눔스퀘어라운드 Bold" pitchFamily="50" charset="-127"/>
                <a:ea typeface="나눔스퀘어라운드 Bold" pitchFamily="50" charset="-127"/>
              </a:rPr>
              <a:t>시각화할 테이블을 드래그 하여 </a:t>
            </a:r>
            <a:r>
              <a:rPr lang="ko-KR" altLang="en-US" sz="2000" dirty="0" err="1" smtClean="0">
                <a:solidFill>
                  <a:schemeClr val="tx1"/>
                </a:solidFill>
                <a:latin typeface="나눔스퀘어라운드 Bold" pitchFamily="50" charset="-127"/>
                <a:ea typeface="나눔스퀘어라운드 Bold" pitchFamily="50" charset="-127"/>
              </a:rPr>
              <a:t>윗</a:t>
            </a:r>
            <a:r>
              <a:rPr lang="ko-KR" altLang="en-US" sz="2000" dirty="0" smtClean="0">
                <a:solidFill>
                  <a:schemeClr val="tx1"/>
                </a:solidFill>
                <a:latin typeface="나눔스퀘어라운드 Bold" pitchFamily="50" charset="-127"/>
                <a:ea typeface="나눔스퀘어라운드 Bold" pitchFamily="50" charset="-127"/>
              </a:rPr>
              <a:t> 창에 가져다 놓는다</a:t>
            </a:r>
            <a:r>
              <a:rPr lang="en-US" altLang="ko-KR" sz="2000" dirty="0" smtClean="0">
                <a:solidFill>
                  <a:schemeClr val="tx1"/>
                </a:solidFill>
                <a:latin typeface="나눔스퀘어라운드 Bold" pitchFamily="50" charset="-127"/>
                <a:ea typeface="나눔스퀘어라운드 Bold" pitchFamily="50" charset="-127"/>
              </a:rPr>
              <a:t>.</a:t>
            </a:r>
            <a:r>
              <a:rPr lang="ko-KR" altLang="en-US" sz="2000" dirty="0" smtClean="0">
                <a:solidFill>
                  <a:schemeClr val="tx1"/>
                </a:solidFill>
                <a:latin typeface="나눔스퀘어라운드 Bold" pitchFamily="50" charset="-127"/>
                <a:ea typeface="나눔스퀘어라운드 Bold" pitchFamily="50" charset="-127"/>
              </a:rPr>
              <a:t> </a:t>
            </a:r>
            <a:endParaRPr lang="en-US" altLang="ko-KR" sz="2000" dirty="0">
              <a:solidFill>
                <a:schemeClr val="tx1"/>
              </a:solidFill>
              <a:latin typeface="나눔스퀘어라운드 Bold" pitchFamily="50" charset="-127"/>
              <a:ea typeface="나눔스퀘어라운드 Bold" pitchFamily="50" charset="-127"/>
            </a:endParaRPr>
          </a:p>
          <a:p>
            <a:pPr algn="just"/>
            <a:endParaRPr lang="en-US" altLang="ko-KR" sz="2000" dirty="0" smtClean="0">
              <a:solidFill>
                <a:schemeClr val="tx1"/>
              </a:solidFill>
              <a:latin typeface="나눔스퀘어라운드 Bold" pitchFamily="50" charset="-127"/>
              <a:ea typeface="나눔스퀘어라운드 Bold" pitchFamily="50" charset="-127"/>
            </a:endParaRPr>
          </a:p>
          <a:p>
            <a:pPr algn="just"/>
            <a:r>
              <a:rPr lang="ko-KR" altLang="en-US" sz="2000" dirty="0" smtClean="0">
                <a:solidFill>
                  <a:schemeClr val="tx1"/>
                </a:solidFill>
                <a:latin typeface="나눔스퀘어라운드 Bold" pitchFamily="50" charset="-127"/>
                <a:ea typeface="나눔스퀘어라운드 Bold" pitchFamily="50" charset="-127"/>
              </a:rPr>
              <a:t>지금 업데이트 버튼을 클릭 한다</a:t>
            </a:r>
            <a:r>
              <a:rPr lang="en-US" altLang="ko-KR" sz="2000" dirty="0" smtClean="0">
                <a:solidFill>
                  <a:schemeClr val="tx1"/>
                </a:solidFill>
                <a:latin typeface="나눔스퀘어라운드 Bold" pitchFamily="50" charset="-127"/>
                <a:ea typeface="나눔스퀘어라운드 Bold" pitchFamily="50" charset="-127"/>
              </a:rPr>
              <a:t>.</a:t>
            </a:r>
            <a:endParaRPr lang="en-US" altLang="ko-KR" sz="2000" dirty="0">
              <a:solidFill>
                <a:schemeClr val="tx1"/>
              </a:solidFill>
              <a:latin typeface="나눔스퀘어라운드 Bold" pitchFamily="50" charset="-127"/>
              <a:ea typeface="나눔스퀘어라운드 Bold" pitchFamily="50" charset="-127"/>
            </a:endParaRPr>
          </a:p>
          <a:p>
            <a:pPr algn="just">
              <a:lnSpc>
                <a:spcPct val="120000"/>
              </a:lnSpc>
            </a:pPr>
            <a:endParaRPr lang="en-US" altLang="ko-KR" sz="2000" dirty="0" smtClean="0">
              <a:solidFill>
                <a:schemeClr val="tx1"/>
              </a:solidFill>
              <a:latin typeface="나눔스퀘어라운드 Bold" pitchFamily="50" charset="-127"/>
              <a:ea typeface="나눔스퀘어라운드 Bold" pitchFamily="50" charset="-127"/>
            </a:endParaRPr>
          </a:p>
          <a:p>
            <a:pPr algn="just"/>
            <a:r>
              <a:rPr lang="ko-KR" altLang="en-US" sz="2000" dirty="0" smtClean="0">
                <a:solidFill>
                  <a:schemeClr val="tx1"/>
                </a:solidFill>
                <a:latin typeface="나눔스퀘어라운드 Bold" pitchFamily="50" charset="-127"/>
                <a:ea typeface="나눔스퀘어라운드 Bold" pitchFamily="50" charset="-127"/>
              </a:rPr>
              <a:t> </a:t>
            </a:r>
            <a:endParaRPr lang="ko-KR" altLang="en-US" sz="2000" dirty="0">
              <a:solidFill>
                <a:schemeClr val="tx1"/>
              </a:solidFill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182035" y="288516"/>
            <a:ext cx="11868197" cy="5631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altLang="ko-KR" sz="3200" dirty="0">
                <a:solidFill>
                  <a:schemeClr val="tx1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2</a:t>
            </a:r>
            <a:r>
              <a:rPr lang="en-US" altLang="ko-KR" sz="3200" dirty="0" smtClean="0">
                <a:solidFill>
                  <a:schemeClr val="tx1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. </a:t>
            </a:r>
            <a:r>
              <a:rPr lang="ko-KR" altLang="en-US" sz="3200" dirty="0" smtClean="0">
                <a:solidFill>
                  <a:schemeClr val="tx1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데이터 테이블 가져오기</a:t>
            </a:r>
            <a:endParaRPr lang="ko-KR" altLang="en-US" sz="3200" dirty="0">
              <a:solidFill>
                <a:schemeClr val="tx1"/>
              </a:solidFill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5212649" y="1359975"/>
            <a:ext cx="290623" cy="283535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나눔스퀘어라운드 Bold" pitchFamily="50" charset="-127"/>
                <a:ea typeface="나눔스퀘어라운드 Bold" pitchFamily="50" charset="-127"/>
              </a:rPr>
              <a:t>1</a:t>
            </a:r>
            <a:endParaRPr lang="ko-KR" altLang="en-US" dirty="0"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10100082" y="4326788"/>
            <a:ext cx="290622" cy="283535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나눔스퀘어라운드 Bold" pitchFamily="50" charset="-127"/>
                <a:ea typeface="나눔스퀘어라운드 Bold" pitchFamily="50" charset="-127"/>
              </a:rPr>
              <a:t>2</a:t>
            </a:r>
            <a:endParaRPr lang="ko-KR" altLang="en-US" dirty="0"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439796" y="1827809"/>
            <a:ext cx="290623" cy="283535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나눔스퀘어라운드 Bold" pitchFamily="50" charset="-127"/>
                <a:ea typeface="나눔스퀘어라운드 Bold" pitchFamily="50" charset="-127"/>
              </a:rPr>
              <a:t>1</a:t>
            </a:r>
            <a:endParaRPr lang="ko-KR" altLang="en-US" dirty="0"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429280" y="2915546"/>
            <a:ext cx="290622" cy="283535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나눔스퀘어라운드 Bold" pitchFamily="50" charset="-127"/>
                <a:ea typeface="나눔스퀘어라운드 Bold" pitchFamily="50" charset="-127"/>
              </a:rPr>
              <a:t>2</a:t>
            </a:r>
            <a:endParaRPr lang="ko-KR" altLang="en-US" dirty="0"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0325566" y="309626"/>
            <a:ext cx="1746888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r>
              <a:rPr lang="en-US" altLang="ko-KR" smtClean="0">
                <a:solidFill>
                  <a:srgbClr val="0070C0"/>
                </a:solidFill>
                <a:latin typeface="나눔스퀘어라운드 Bold" pitchFamily="50" charset="-127"/>
                <a:ea typeface="나눔스퀘어라운드 Bold" pitchFamily="50" charset="-127"/>
              </a:rPr>
              <a:t>Tableau </a:t>
            </a:r>
            <a:r>
              <a:rPr lang="ko-KR" altLang="en-US" dirty="0" smtClean="0">
                <a:solidFill>
                  <a:srgbClr val="0070C0"/>
                </a:solidFill>
                <a:latin typeface="나눔스퀘어라운드 Bold" pitchFamily="50" charset="-127"/>
                <a:ea typeface="나눔스퀘어라운드 Bold" pitchFamily="50" charset="-127"/>
              </a:rPr>
              <a:t>매뉴얼</a:t>
            </a:r>
            <a:endParaRPr lang="ko-KR" altLang="en-US" dirty="0">
              <a:solidFill>
                <a:srgbClr val="0070C0"/>
              </a:solidFill>
              <a:latin typeface="나눔스퀘어라운드 Bold" pitchFamily="50" charset="-127"/>
              <a:ea typeface="나눔스퀘어라운드 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81266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내용 개체 틀 8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859"/>
          <a:stretch/>
        </p:blipFill>
        <p:spPr>
          <a:xfrm>
            <a:off x="4202113" y="1166038"/>
            <a:ext cx="7359243" cy="5358809"/>
          </a:xfrm>
        </p:spPr>
      </p:pic>
      <p:sp>
        <p:nvSpPr>
          <p:cNvPr id="5" name="제목 1"/>
          <p:cNvSpPr txBox="1">
            <a:spLocks/>
          </p:cNvSpPr>
          <p:nvPr/>
        </p:nvSpPr>
        <p:spPr>
          <a:xfrm>
            <a:off x="815152" y="1662123"/>
            <a:ext cx="2697838" cy="28484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>
              <a:lnSpc>
                <a:spcPct val="120000"/>
              </a:lnSpc>
            </a:pPr>
            <a:r>
              <a:rPr lang="ko-KR" altLang="en-US" sz="2000" dirty="0" smtClean="0">
                <a:solidFill>
                  <a:schemeClr val="tx1"/>
                </a:solidFill>
                <a:latin typeface="나눔스퀘어라운드 Bold" pitchFamily="50" charset="-127"/>
                <a:ea typeface="나눔스퀘어라운드 Bold" pitchFamily="50" charset="-127"/>
              </a:rPr>
              <a:t>드래그한 데이터 테이블이 시각화 할 테이블이 맞는지 확인 한다</a:t>
            </a:r>
            <a:r>
              <a:rPr lang="en-US" altLang="ko-KR" sz="2000" dirty="0" smtClean="0">
                <a:solidFill>
                  <a:schemeClr val="tx1"/>
                </a:solidFill>
                <a:latin typeface="나눔스퀘어라운드 Bold" pitchFamily="50" charset="-127"/>
                <a:ea typeface="나눔스퀘어라운드 Bold" pitchFamily="50" charset="-127"/>
              </a:rPr>
              <a:t>.</a:t>
            </a:r>
          </a:p>
          <a:p>
            <a:pPr algn="just">
              <a:lnSpc>
                <a:spcPct val="120000"/>
              </a:lnSpc>
            </a:pPr>
            <a:endParaRPr lang="en-US" altLang="ko-KR" sz="2000" dirty="0">
              <a:solidFill>
                <a:schemeClr val="tx1"/>
              </a:solidFill>
              <a:latin typeface="나눔스퀘어라운드 Bold" pitchFamily="50" charset="-127"/>
              <a:ea typeface="나눔스퀘어라운드 Bold" pitchFamily="50" charset="-127"/>
            </a:endParaRPr>
          </a:p>
          <a:p>
            <a:pPr algn="just">
              <a:lnSpc>
                <a:spcPct val="120000"/>
              </a:lnSpc>
            </a:pPr>
            <a:r>
              <a:rPr lang="ko-KR" altLang="en-US" sz="2000" dirty="0" smtClean="0">
                <a:solidFill>
                  <a:schemeClr val="tx1"/>
                </a:solidFill>
                <a:latin typeface="나눔스퀘어라운드 Bold" pitchFamily="50" charset="-127"/>
                <a:ea typeface="나눔스퀘어라운드 Bold" pitchFamily="50" charset="-127"/>
              </a:rPr>
              <a:t>아래의 시트</a:t>
            </a:r>
            <a:r>
              <a:rPr lang="en-US" altLang="ko-KR" sz="2000" dirty="0" smtClean="0">
                <a:solidFill>
                  <a:schemeClr val="tx1"/>
                </a:solidFill>
                <a:latin typeface="나눔스퀘어라운드 Bold" pitchFamily="50" charset="-127"/>
                <a:ea typeface="나눔스퀘어라운드 Bold" pitchFamily="50" charset="-127"/>
              </a:rPr>
              <a:t>1 </a:t>
            </a:r>
            <a:r>
              <a:rPr lang="ko-KR" altLang="en-US" sz="2000" dirty="0" smtClean="0">
                <a:solidFill>
                  <a:schemeClr val="tx1"/>
                </a:solidFill>
                <a:latin typeface="나눔스퀘어라운드 Bold" pitchFamily="50" charset="-127"/>
                <a:ea typeface="나눔스퀘어라운드 Bold" pitchFamily="50" charset="-127"/>
              </a:rPr>
              <a:t>버튼을 클릭한다</a:t>
            </a:r>
            <a:r>
              <a:rPr lang="en-US" altLang="ko-KR" sz="2000" dirty="0" smtClean="0">
                <a:solidFill>
                  <a:schemeClr val="tx1"/>
                </a:solidFill>
                <a:latin typeface="나눔스퀘어라운드 Bold" pitchFamily="50" charset="-127"/>
                <a:ea typeface="나눔스퀘어라운드 Bold" pitchFamily="50" charset="-127"/>
              </a:rPr>
              <a:t>.</a:t>
            </a:r>
            <a:endParaRPr lang="en-US" altLang="ko-KR" sz="2000" dirty="0">
              <a:solidFill>
                <a:schemeClr val="tx1"/>
              </a:solidFill>
              <a:latin typeface="나눔스퀘어라운드 Bold" pitchFamily="50" charset="-127"/>
              <a:ea typeface="나눔스퀘어라운드 Bold" pitchFamily="50" charset="-127"/>
            </a:endParaRPr>
          </a:p>
          <a:p>
            <a:pPr algn="just">
              <a:lnSpc>
                <a:spcPct val="120000"/>
              </a:lnSpc>
            </a:pPr>
            <a:endParaRPr lang="en-US" altLang="ko-KR" sz="2000" dirty="0" smtClean="0">
              <a:solidFill>
                <a:schemeClr val="tx1"/>
              </a:solidFill>
              <a:latin typeface="나눔스퀘어라운드 Bold" pitchFamily="50" charset="-127"/>
              <a:ea typeface="나눔스퀘어라운드 Bold" pitchFamily="50" charset="-127"/>
            </a:endParaRPr>
          </a:p>
          <a:p>
            <a:pPr algn="just">
              <a:lnSpc>
                <a:spcPct val="120000"/>
              </a:lnSpc>
            </a:pPr>
            <a:endParaRPr lang="en-US" altLang="ko-KR" sz="2000" dirty="0" smtClean="0">
              <a:solidFill>
                <a:schemeClr val="tx1"/>
              </a:solidFill>
              <a:latin typeface="나눔스퀘어라운드 Bold" pitchFamily="50" charset="-127"/>
              <a:ea typeface="나눔스퀘어라운드 Bold" pitchFamily="50" charset="-127"/>
            </a:endParaRPr>
          </a:p>
          <a:p>
            <a:pPr algn="just"/>
            <a:r>
              <a:rPr lang="ko-KR" altLang="en-US" sz="2000" dirty="0" smtClean="0">
                <a:solidFill>
                  <a:schemeClr val="tx1"/>
                </a:solidFill>
                <a:latin typeface="나눔스퀘어라운드 Bold" pitchFamily="50" charset="-127"/>
                <a:ea typeface="나눔스퀘어라운드 Bold" pitchFamily="50" charset="-127"/>
              </a:rPr>
              <a:t> </a:t>
            </a:r>
            <a:endParaRPr lang="ko-KR" altLang="en-US" sz="2000" dirty="0">
              <a:solidFill>
                <a:schemeClr val="tx1"/>
              </a:solidFill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6" name="타원 5"/>
          <p:cNvSpPr/>
          <p:nvPr/>
        </p:nvSpPr>
        <p:spPr>
          <a:xfrm>
            <a:off x="506471" y="1775535"/>
            <a:ext cx="290623" cy="283535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나눔스퀘어라운드 Bold" pitchFamily="50" charset="-127"/>
                <a:ea typeface="나눔스퀘어라운드 Bold" pitchFamily="50" charset="-127"/>
              </a:rPr>
              <a:t>1</a:t>
            </a:r>
            <a:endParaRPr lang="ko-KR" altLang="en-US" dirty="0"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7" name="타원 6"/>
          <p:cNvSpPr/>
          <p:nvPr/>
        </p:nvSpPr>
        <p:spPr>
          <a:xfrm>
            <a:off x="502802" y="3001270"/>
            <a:ext cx="290622" cy="283535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나눔스퀘어라운드 Bold" pitchFamily="50" charset="-127"/>
                <a:ea typeface="나눔스퀘어라운드 Bold" pitchFamily="50" charset="-127"/>
              </a:rPr>
              <a:t>2</a:t>
            </a:r>
            <a:endParaRPr lang="ko-KR" altLang="en-US" dirty="0"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162985" y="393291"/>
            <a:ext cx="11868197" cy="5631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altLang="ko-KR" sz="3200" dirty="0">
                <a:solidFill>
                  <a:schemeClr val="tx1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2</a:t>
            </a:r>
            <a:r>
              <a:rPr lang="en-US" altLang="ko-KR" sz="3200" dirty="0" smtClean="0">
                <a:solidFill>
                  <a:schemeClr val="tx1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. </a:t>
            </a:r>
            <a:r>
              <a:rPr lang="ko-KR" altLang="en-US" sz="3200" dirty="0" smtClean="0">
                <a:solidFill>
                  <a:schemeClr val="tx1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데이터 테이블 가져오기 </a:t>
            </a:r>
            <a:r>
              <a:rPr lang="en-US" altLang="ko-KR" sz="3200" dirty="0" smtClean="0">
                <a:solidFill>
                  <a:schemeClr val="tx1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(</a:t>
            </a:r>
            <a:r>
              <a:rPr lang="ko-KR" altLang="en-US" sz="3200" dirty="0" smtClean="0">
                <a:solidFill>
                  <a:schemeClr val="tx1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데이터 테이블 확인</a:t>
            </a:r>
            <a:r>
              <a:rPr lang="en-US" altLang="ko-KR" sz="3200" dirty="0" smtClean="0">
                <a:solidFill>
                  <a:schemeClr val="tx1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)</a:t>
            </a:r>
            <a:endParaRPr lang="ko-KR" altLang="en-US" sz="3200" dirty="0">
              <a:solidFill>
                <a:schemeClr val="tx1"/>
              </a:solidFill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5199195" y="3001271"/>
            <a:ext cx="290623" cy="283535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나눔스퀘어라운드 Bold" pitchFamily="50" charset="-127"/>
                <a:ea typeface="나눔스퀘어라운드 Bold" pitchFamily="50" charset="-127"/>
              </a:rPr>
              <a:t>1</a:t>
            </a:r>
            <a:endParaRPr lang="ko-KR" altLang="en-US" dirty="0"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4486930" y="5900415"/>
            <a:ext cx="290622" cy="283535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나눔스퀘어라운드 Bold" pitchFamily="50" charset="-127"/>
                <a:ea typeface="나눔스퀘어라운드 Bold" pitchFamily="50" charset="-127"/>
              </a:rPr>
              <a:t>2</a:t>
            </a:r>
            <a:endParaRPr lang="ko-KR" altLang="en-US" dirty="0"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0325566" y="309626"/>
            <a:ext cx="1746888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r>
              <a:rPr lang="en-US" altLang="ko-KR" dirty="0" smtClean="0">
                <a:solidFill>
                  <a:srgbClr val="0070C0"/>
                </a:solidFill>
                <a:latin typeface="나눔스퀘어라운드 Bold" pitchFamily="50" charset="-127"/>
                <a:ea typeface="나눔스퀘어라운드 Bold" pitchFamily="50" charset="-127"/>
              </a:rPr>
              <a:t>Tableau </a:t>
            </a:r>
            <a:r>
              <a:rPr lang="ko-KR" altLang="en-US" dirty="0" smtClean="0">
                <a:solidFill>
                  <a:srgbClr val="0070C0"/>
                </a:solidFill>
                <a:latin typeface="나눔스퀘어라운드 Bold" pitchFamily="50" charset="-127"/>
                <a:ea typeface="나눔스퀘어라운드 Bold" pitchFamily="50" charset="-127"/>
              </a:rPr>
              <a:t>매뉴얼</a:t>
            </a:r>
            <a:endParaRPr lang="ko-KR" altLang="en-US" dirty="0">
              <a:solidFill>
                <a:srgbClr val="0070C0"/>
              </a:solidFill>
              <a:latin typeface="나눔스퀘어라운드 Bold" pitchFamily="50" charset="-127"/>
              <a:ea typeface="나눔스퀘어라운드 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529207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내용 개체 틀 10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902"/>
          <a:stretch/>
        </p:blipFill>
        <p:spPr>
          <a:xfrm>
            <a:off x="3916362" y="1185088"/>
            <a:ext cx="7812899" cy="5344632"/>
          </a:xfrm>
        </p:spPr>
      </p:pic>
      <p:sp>
        <p:nvSpPr>
          <p:cNvPr id="5" name="제목 1"/>
          <p:cNvSpPr txBox="1">
            <a:spLocks/>
          </p:cNvSpPr>
          <p:nvPr/>
        </p:nvSpPr>
        <p:spPr>
          <a:xfrm>
            <a:off x="544763" y="1659907"/>
            <a:ext cx="2779462" cy="28484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>
              <a:lnSpc>
                <a:spcPct val="120000"/>
              </a:lnSpc>
            </a:pPr>
            <a:r>
              <a:rPr lang="ko-KR" altLang="en-US" sz="2000" dirty="0">
                <a:solidFill>
                  <a:schemeClr val="tx1"/>
                </a:solidFill>
                <a:latin typeface="나눔스퀘어라운드 Bold" pitchFamily="50" charset="-127"/>
                <a:ea typeface="나눔스퀘어라운드 Bold" pitchFamily="50" charset="-127"/>
              </a:rPr>
              <a:t> </a:t>
            </a:r>
            <a:r>
              <a:rPr lang="en-US" altLang="ko-KR" sz="2000" dirty="0" smtClean="0">
                <a:solidFill>
                  <a:schemeClr val="tx1"/>
                </a:solidFill>
                <a:latin typeface="나눔스퀘어라운드 Bold" pitchFamily="50" charset="-127"/>
                <a:ea typeface="나눔스퀘어라운드 Bold" pitchFamily="50" charset="-127"/>
              </a:rPr>
              <a:t>week </a:t>
            </a:r>
            <a:r>
              <a:rPr lang="ko-KR" altLang="en-US" sz="2000" dirty="0" smtClean="0">
                <a:solidFill>
                  <a:schemeClr val="tx1"/>
                </a:solidFill>
                <a:latin typeface="나눔스퀘어라운드 Bold" pitchFamily="50" charset="-127"/>
                <a:ea typeface="나눔스퀘어라운드 Bold" pitchFamily="50" charset="-127"/>
              </a:rPr>
              <a:t>또는 </a:t>
            </a:r>
            <a:r>
              <a:rPr lang="en-US" altLang="ko-KR" sz="2000" dirty="0" err="1" smtClean="0">
                <a:solidFill>
                  <a:schemeClr val="tx1"/>
                </a:solidFill>
                <a:latin typeface="나눔스퀘어라운드 Bold" pitchFamily="50" charset="-127"/>
                <a:ea typeface="나눔스퀘어라운드 Bold" pitchFamily="50" charset="-127"/>
              </a:rPr>
              <a:t>yearweek</a:t>
            </a:r>
            <a:r>
              <a:rPr lang="ko-KR" altLang="en-US" sz="2000" dirty="0">
                <a:solidFill>
                  <a:schemeClr val="tx1"/>
                </a:solidFill>
                <a:latin typeface="나눔스퀘어라운드 Bold" pitchFamily="50" charset="-127"/>
                <a:ea typeface="나눔스퀘어라운드 Bold" pitchFamily="50" charset="-127"/>
              </a:rPr>
              <a:t>을</a:t>
            </a:r>
            <a:r>
              <a:rPr lang="ko-KR" altLang="en-US" sz="2000" dirty="0" smtClean="0">
                <a:solidFill>
                  <a:schemeClr val="tx1"/>
                </a:solidFill>
                <a:latin typeface="나눔스퀘어라운드 Bold" pitchFamily="50" charset="-127"/>
                <a:ea typeface="나눔스퀘어라운드 Bold" pitchFamily="50" charset="-127"/>
              </a:rPr>
              <a:t> 선택하여  열의 위치에 드래그 한다</a:t>
            </a:r>
            <a:r>
              <a:rPr lang="en-US" altLang="ko-KR" sz="2000" dirty="0" smtClean="0">
                <a:solidFill>
                  <a:schemeClr val="tx1"/>
                </a:solidFill>
                <a:latin typeface="나눔스퀘어라운드 Bold" pitchFamily="50" charset="-127"/>
                <a:ea typeface="나눔스퀘어라운드 Bold" pitchFamily="50" charset="-127"/>
              </a:rPr>
              <a:t>.</a:t>
            </a:r>
          </a:p>
          <a:p>
            <a:pPr algn="just">
              <a:lnSpc>
                <a:spcPct val="120000"/>
              </a:lnSpc>
            </a:pPr>
            <a:endParaRPr lang="en-US" altLang="ko-KR" sz="2000" dirty="0">
              <a:solidFill>
                <a:schemeClr val="tx1"/>
              </a:solidFill>
              <a:latin typeface="나눔스퀘어라운드 Bold" pitchFamily="50" charset="-127"/>
              <a:ea typeface="나눔스퀘어라운드 Bold" pitchFamily="50" charset="-127"/>
            </a:endParaRPr>
          </a:p>
          <a:p>
            <a:pPr algn="just">
              <a:lnSpc>
                <a:spcPct val="120000"/>
              </a:lnSpc>
            </a:pPr>
            <a:r>
              <a:rPr lang="en-US" altLang="ko-KR" sz="2000" dirty="0" err="1" smtClean="0">
                <a:solidFill>
                  <a:schemeClr val="tx1"/>
                </a:solidFill>
                <a:latin typeface="나눔스퀘어라운드 Bold" pitchFamily="50" charset="-127"/>
                <a:ea typeface="나눔스퀘어라운드 Bold" pitchFamily="50" charset="-127"/>
              </a:rPr>
              <a:t>volume,ma</a:t>
            </a:r>
            <a:r>
              <a:rPr lang="en-US" altLang="ko-KR" sz="2000" dirty="0" smtClean="0">
                <a:solidFill>
                  <a:schemeClr val="tx1"/>
                </a:solidFill>
                <a:latin typeface="나눔스퀘어라운드 Bold" pitchFamily="50" charset="-127"/>
                <a:ea typeface="나눔스퀘어라운드 Bold" pitchFamily="50" charset="-127"/>
              </a:rPr>
              <a:t>/ </a:t>
            </a:r>
          </a:p>
          <a:p>
            <a:pPr algn="just">
              <a:lnSpc>
                <a:spcPct val="120000"/>
              </a:lnSpc>
            </a:pPr>
            <a:r>
              <a:rPr lang="en-US" altLang="ko-KR" sz="2000" dirty="0" err="1" smtClean="0">
                <a:solidFill>
                  <a:schemeClr val="tx1"/>
                </a:solidFill>
                <a:latin typeface="나눔스퀘어라운드 Bold" pitchFamily="50" charset="-127"/>
                <a:ea typeface="나눔스퀘어라운드 Bold" pitchFamily="50" charset="-127"/>
              </a:rPr>
              <a:t>volume,stable_season</a:t>
            </a:r>
            <a:r>
              <a:rPr lang="en-US" altLang="ko-KR" sz="2000" dirty="0" smtClean="0">
                <a:solidFill>
                  <a:schemeClr val="tx1"/>
                </a:solidFill>
                <a:latin typeface="나눔스퀘어라운드 Bold" pitchFamily="50" charset="-127"/>
                <a:ea typeface="나눔스퀘어라운드 Bold" pitchFamily="50" charset="-127"/>
              </a:rPr>
              <a:t>/</a:t>
            </a:r>
          </a:p>
          <a:p>
            <a:pPr algn="just">
              <a:lnSpc>
                <a:spcPct val="120000"/>
              </a:lnSpc>
            </a:pPr>
            <a:r>
              <a:rPr lang="en-US" altLang="ko-KR" sz="2000" dirty="0" err="1">
                <a:solidFill>
                  <a:schemeClr val="tx1"/>
                </a:solidFill>
                <a:latin typeface="나눔스퀘어라운드 Bold" pitchFamily="50" charset="-127"/>
                <a:ea typeface="나눔스퀘어라운드 Bold" pitchFamily="50" charset="-127"/>
              </a:rPr>
              <a:t>v</a:t>
            </a:r>
            <a:r>
              <a:rPr lang="en-US" altLang="ko-KR" sz="2000" dirty="0" err="1" smtClean="0">
                <a:solidFill>
                  <a:schemeClr val="tx1"/>
                </a:solidFill>
                <a:latin typeface="나눔스퀘어라운드 Bold" pitchFamily="50" charset="-127"/>
                <a:ea typeface="나눔스퀘어라운드 Bold" pitchFamily="50" charset="-127"/>
              </a:rPr>
              <a:t>olume,unstable_season</a:t>
            </a:r>
            <a:endParaRPr lang="en-US" altLang="ko-KR" sz="2000" dirty="0" smtClean="0">
              <a:solidFill>
                <a:schemeClr val="tx1"/>
              </a:solidFill>
              <a:latin typeface="나눔스퀘어라운드 Bold" pitchFamily="50" charset="-127"/>
              <a:ea typeface="나눔스퀘어라운드 Bold" pitchFamily="50" charset="-127"/>
            </a:endParaRPr>
          </a:p>
          <a:p>
            <a:pPr algn="just">
              <a:lnSpc>
                <a:spcPct val="120000"/>
              </a:lnSpc>
            </a:pPr>
            <a:r>
              <a:rPr lang="ko-KR" altLang="en-US" sz="2000" dirty="0" smtClean="0">
                <a:solidFill>
                  <a:schemeClr val="tx1"/>
                </a:solidFill>
                <a:latin typeface="나눔스퀘어라운드 Bold" pitchFamily="50" charset="-127"/>
                <a:ea typeface="나눔스퀘어라운드 Bold" pitchFamily="50" charset="-127"/>
              </a:rPr>
              <a:t>순서로</a:t>
            </a:r>
            <a:r>
              <a:rPr lang="en-US" altLang="ko-KR" sz="2000" dirty="0">
                <a:solidFill>
                  <a:schemeClr val="tx1"/>
                </a:solidFill>
                <a:latin typeface="나눔스퀘어라운드 Bold" pitchFamily="50" charset="-127"/>
                <a:ea typeface="나눔스퀘어라운드 Bold" pitchFamily="50" charset="-127"/>
              </a:rPr>
              <a:t> </a:t>
            </a:r>
            <a:r>
              <a:rPr lang="ko-KR" altLang="en-US" sz="2000" dirty="0" smtClean="0">
                <a:solidFill>
                  <a:schemeClr val="tx1"/>
                </a:solidFill>
                <a:latin typeface="나눔스퀘어라운드 Bold" pitchFamily="50" charset="-127"/>
                <a:ea typeface="나눔스퀘어라운드 Bold" pitchFamily="50" charset="-127"/>
              </a:rPr>
              <a:t>행의 위치에 드래그 한다</a:t>
            </a:r>
            <a:r>
              <a:rPr lang="en-US" altLang="ko-KR" sz="2000" dirty="0" smtClean="0">
                <a:solidFill>
                  <a:schemeClr val="tx1"/>
                </a:solidFill>
                <a:latin typeface="나눔스퀘어라운드 Bold" pitchFamily="50" charset="-127"/>
                <a:ea typeface="나눔스퀘어라운드 Bold" pitchFamily="50" charset="-127"/>
              </a:rPr>
              <a:t>.</a:t>
            </a:r>
            <a:endParaRPr lang="en-US" altLang="ko-KR" sz="2000" dirty="0">
              <a:solidFill>
                <a:schemeClr val="tx1"/>
              </a:solidFill>
              <a:latin typeface="나눔스퀘어라운드 Bold" pitchFamily="50" charset="-127"/>
              <a:ea typeface="나눔스퀘어라운드 Bold" pitchFamily="50" charset="-127"/>
            </a:endParaRPr>
          </a:p>
          <a:p>
            <a:pPr algn="just">
              <a:lnSpc>
                <a:spcPct val="120000"/>
              </a:lnSpc>
            </a:pPr>
            <a:endParaRPr lang="en-US" altLang="ko-KR" sz="2000" dirty="0" smtClean="0">
              <a:solidFill>
                <a:schemeClr val="tx1"/>
              </a:solidFill>
              <a:latin typeface="나눔스퀘어라운드 Bold" pitchFamily="50" charset="-127"/>
              <a:ea typeface="나눔스퀘어라운드 Bold" pitchFamily="50" charset="-127"/>
            </a:endParaRPr>
          </a:p>
          <a:p>
            <a:pPr algn="just">
              <a:lnSpc>
                <a:spcPct val="120000"/>
              </a:lnSpc>
            </a:pPr>
            <a:endParaRPr lang="en-US" altLang="ko-KR" sz="2000" dirty="0" smtClean="0">
              <a:solidFill>
                <a:schemeClr val="tx1"/>
              </a:solidFill>
              <a:latin typeface="나눔스퀘어라운드 Bold" pitchFamily="50" charset="-127"/>
              <a:ea typeface="나눔스퀘어라운드 Bold" pitchFamily="50" charset="-127"/>
            </a:endParaRPr>
          </a:p>
          <a:p>
            <a:pPr algn="just"/>
            <a:r>
              <a:rPr lang="ko-KR" altLang="en-US" sz="2000" dirty="0" smtClean="0">
                <a:solidFill>
                  <a:schemeClr val="tx1"/>
                </a:solidFill>
                <a:latin typeface="나눔스퀘어라운드 Bold" pitchFamily="50" charset="-127"/>
                <a:ea typeface="나눔스퀘어라운드 Bold" pitchFamily="50" charset="-127"/>
              </a:rPr>
              <a:t> </a:t>
            </a:r>
            <a:endParaRPr lang="ko-KR" altLang="en-US" sz="2000" dirty="0">
              <a:solidFill>
                <a:schemeClr val="tx1"/>
              </a:solidFill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6" name="타원 5"/>
          <p:cNvSpPr/>
          <p:nvPr/>
        </p:nvSpPr>
        <p:spPr>
          <a:xfrm>
            <a:off x="249296" y="1794585"/>
            <a:ext cx="290623" cy="283535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나눔스퀘어라운드 Bold" pitchFamily="50" charset="-127"/>
                <a:ea typeface="나눔스퀘어라운드 Bold" pitchFamily="50" charset="-127"/>
              </a:rPr>
              <a:t>1</a:t>
            </a:r>
            <a:endParaRPr lang="ko-KR" altLang="en-US" dirty="0"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7" name="타원 6"/>
          <p:cNvSpPr/>
          <p:nvPr/>
        </p:nvSpPr>
        <p:spPr>
          <a:xfrm>
            <a:off x="249296" y="2545849"/>
            <a:ext cx="290622" cy="283535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나눔스퀘어라운드 Bold" pitchFamily="50" charset="-127"/>
                <a:ea typeface="나눔스퀘어라운드 Bold" pitchFamily="50" charset="-127"/>
              </a:rPr>
              <a:t>2</a:t>
            </a:r>
            <a:endParaRPr lang="ko-KR" altLang="en-US" dirty="0"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182035" y="317091"/>
            <a:ext cx="11868197" cy="5631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altLang="ko-KR" sz="3200" dirty="0" smtClean="0">
                <a:solidFill>
                  <a:schemeClr val="tx1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3. </a:t>
            </a:r>
            <a:r>
              <a:rPr lang="ko-KR" altLang="en-US" sz="3200" dirty="0" smtClean="0">
                <a:solidFill>
                  <a:schemeClr val="tx1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데이터 배치</a:t>
            </a:r>
            <a:endParaRPr lang="ko-KR" altLang="en-US" sz="3200" dirty="0">
              <a:solidFill>
                <a:schemeClr val="tx1"/>
              </a:solidFill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3662067" y="1846214"/>
            <a:ext cx="290623" cy="283535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나눔스퀘어라운드 Bold" pitchFamily="50" charset="-127"/>
                <a:ea typeface="나눔스퀘어라운드 Bold" pitchFamily="50" charset="-127"/>
              </a:rPr>
              <a:t>1</a:t>
            </a:r>
            <a:endParaRPr lang="ko-KR" altLang="en-US" dirty="0"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3698395" y="4041047"/>
            <a:ext cx="290622" cy="283535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나눔스퀘어라운드 Bold" pitchFamily="50" charset="-127"/>
                <a:ea typeface="나눔스퀘어라운드 Bold" pitchFamily="50" charset="-127"/>
              </a:rPr>
              <a:t>2</a:t>
            </a:r>
            <a:endParaRPr lang="ko-KR" altLang="en-US" dirty="0"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0325566" y="309626"/>
            <a:ext cx="1746888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r>
              <a:rPr lang="en-US" altLang="ko-KR" dirty="0" smtClean="0">
                <a:solidFill>
                  <a:srgbClr val="0070C0"/>
                </a:solidFill>
                <a:latin typeface="나눔스퀘어라운드 Bold" pitchFamily="50" charset="-127"/>
                <a:ea typeface="나눔스퀘어라운드 Bold" pitchFamily="50" charset="-127"/>
              </a:rPr>
              <a:t>Tableau </a:t>
            </a:r>
            <a:r>
              <a:rPr lang="ko-KR" altLang="en-US" dirty="0" smtClean="0">
                <a:solidFill>
                  <a:srgbClr val="0070C0"/>
                </a:solidFill>
                <a:latin typeface="나눔스퀘어라운드 Bold" pitchFamily="50" charset="-127"/>
                <a:ea typeface="나눔스퀘어라운드 Bold" pitchFamily="50" charset="-127"/>
              </a:rPr>
              <a:t>매뉴얼</a:t>
            </a:r>
            <a:endParaRPr lang="ko-KR" altLang="en-US" dirty="0">
              <a:solidFill>
                <a:srgbClr val="0070C0"/>
              </a:solidFill>
              <a:latin typeface="나눔스퀘어라운드 Bold" pitchFamily="50" charset="-127"/>
              <a:ea typeface="나눔스퀘어라운드 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877390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내용 개체 틀 10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995"/>
          <a:stretch/>
        </p:blipFill>
        <p:spPr>
          <a:xfrm>
            <a:off x="4078288" y="1108888"/>
            <a:ext cx="7798722" cy="5344632"/>
          </a:xfrm>
        </p:spPr>
      </p:pic>
      <p:sp>
        <p:nvSpPr>
          <p:cNvPr id="5" name="제목 1"/>
          <p:cNvSpPr txBox="1">
            <a:spLocks/>
          </p:cNvSpPr>
          <p:nvPr/>
        </p:nvSpPr>
        <p:spPr>
          <a:xfrm>
            <a:off x="485997" y="1583707"/>
            <a:ext cx="3104707" cy="36808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>
              <a:lnSpc>
                <a:spcPct val="120000"/>
              </a:lnSpc>
            </a:pPr>
            <a:r>
              <a:rPr lang="ko-KR" altLang="en-US" sz="2000" dirty="0">
                <a:solidFill>
                  <a:schemeClr val="tx1"/>
                </a:solidFill>
                <a:latin typeface="나눔스퀘어라운드 Bold" pitchFamily="50" charset="-127"/>
                <a:ea typeface="나눔스퀘어라운드 Bold" pitchFamily="50" charset="-127"/>
              </a:rPr>
              <a:t> </a:t>
            </a:r>
            <a:r>
              <a:rPr lang="en-US" altLang="ko-KR" sz="2000" dirty="0">
                <a:solidFill>
                  <a:schemeClr val="tx1"/>
                </a:solidFill>
                <a:latin typeface="나눔스퀘어라운드 Bold" pitchFamily="50" charset="-127"/>
                <a:ea typeface="나눔스퀘어라운드 Bold" pitchFamily="50" charset="-127"/>
              </a:rPr>
              <a:t>volume</a:t>
            </a:r>
            <a:r>
              <a:rPr lang="en-US" altLang="ko-KR" sz="2000" dirty="0" smtClean="0">
                <a:solidFill>
                  <a:schemeClr val="tx1"/>
                </a:solidFill>
                <a:latin typeface="나눔스퀘어라운드 Bold" pitchFamily="50" charset="-127"/>
                <a:ea typeface="나눔스퀘어라운드 Bold" pitchFamily="50" charset="-127"/>
              </a:rPr>
              <a:t>, ma</a:t>
            </a:r>
            <a:r>
              <a:rPr lang="en-US" altLang="ko-KR" sz="2000" dirty="0">
                <a:solidFill>
                  <a:schemeClr val="tx1"/>
                </a:solidFill>
                <a:latin typeface="나눔스퀘어라운드 Bold" pitchFamily="50" charset="-127"/>
                <a:ea typeface="나눔스퀘어라운드 Bold" pitchFamily="50" charset="-127"/>
              </a:rPr>
              <a:t>/ </a:t>
            </a:r>
          </a:p>
          <a:p>
            <a:pPr algn="just">
              <a:lnSpc>
                <a:spcPct val="120000"/>
              </a:lnSpc>
            </a:pPr>
            <a:r>
              <a:rPr lang="en-US" altLang="ko-KR" sz="2000" dirty="0" smtClean="0">
                <a:solidFill>
                  <a:schemeClr val="tx1"/>
                </a:solidFill>
                <a:latin typeface="나눔스퀘어라운드 Bold" pitchFamily="50" charset="-127"/>
                <a:ea typeface="나눔스퀘어라운드 Bold" pitchFamily="50" charset="-127"/>
              </a:rPr>
              <a:t>volume, </a:t>
            </a:r>
            <a:r>
              <a:rPr lang="en-US" altLang="ko-KR" sz="2000" dirty="0" err="1" smtClean="0">
                <a:solidFill>
                  <a:schemeClr val="tx1"/>
                </a:solidFill>
                <a:latin typeface="나눔스퀘어라운드 Bold" pitchFamily="50" charset="-127"/>
                <a:ea typeface="나눔스퀘어라운드 Bold" pitchFamily="50" charset="-127"/>
              </a:rPr>
              <a:t>stable_season</a:t>
            </a:r>
            <a:r>
              <a:rPr lang="en-US" altLang="ko-KR" sz="2000" dirty="0">
                <a:solidFill>
                  <a:schemeClr val="tx1"/>
                </a:solidFill>
                <a:latin typeface="나눔스퀘어라운드 Bold" pitchFamily="50" charset="-127"/>
                <a:ea typeface="나눔스퀘어라운드 Bold" pitchFamily="50" charset="-127"/>
              </a:rPr>
              <a:t>/</a:t>
            </a:r>
          </a:p>
          <a:p>
            <a:pPr algn="just">
              <a:lnSpc>
                <a:spcPct val="120000"/>
              </a:lnSpc>
            </a:pPr>
            <a:r>
              <a:rPr lang="en-US" altLang="ko-KR" sz="2000" dirty="0">
                <a:solidFill>
                  <a:schemeClr val="tx1"/>
                </a:solidFill>
                <a:latin typeface="나눔스퀘어라운드 Bold" pitchFamily="50" charset="-127"/>
                <a:ea typeface="나눔스퀘어라운드 Bold" pitchFamily="50" charset="-127"/>
              </a:rPr>
              <a:t>volume</a:t>
            </a:r>
            <a:r>
              <a:rPr lang="en-US" altLang="ko-KR" sz="2000" dirty="0" smtClean="0">
                <a:solidFill>
                  <a:schemeClr val="tx1"/>
                </a:solidFill>
                <a:latin typeface="나눔스퀘어라운드 Bold" pitchFamily="50" charset="-127"/>
                <a:ea typeface="나눔스퀘어라운드 Bold" pitchFamily="50" charset="-127"/>
              </a:rPr>
              <a:t>, </a:t>
            </a:r>
            <a:r>
              <a:rPr lang="en-US" altLang="ko-KR" sz="2000" dirty="0" err="1" smtClean="0">
                <a:solidFill>
                  <a:schemeClr val="tx1"/>
                </a:solidFill>
                <a:latin typeface="나눔스퀘어라운드 Bold" pitchFamily="50" charset="-127"/>
                <a:ea typeface="나눔스퀘어라운드 Bold" pitchFamily="50" charset="-127"/>
              </a:rPr>
              <a:t>unstable_season</a:t>
            </a:r>
            <a:r>
              <a:rPr lang="en-US" altLang="ko-KR" sz="2000" dirty="0" smtClean="0">
                <a:solidFill>
                  <a:schemeClr val="tx1"/>
                </a:solidFill>
                <a:latin typeface="나눔스퀘어라운드 Bold" pitchFamily="50" charset="-127"/>
                <a:ea typeface="나눔스퀘어라운드 Bold" pitchFamily="50" charset="-127"/>
              </a:rPr>
              <a:t> </a:t>
            </a:r>
            <a:r>
              <a:rPr lang="ko-KR" altLang="en-US" sz="2000" dirty="0" smtClean="0">
                <a:solidFill>
                  <a:schemeClr val="tx1"/>
                </a:solidFill>
                <a:latin typeface="나눔스퀘어라운드 Bold" pitchFamily="50" charset="-127"/>
                <a:ea typeface="나눔스퀘어라운드 Bold" pitchFamily="50" charset="-127"/>
              </a:rPr>
              <a:t>을</a:t>
            </a:r>
            <a:endParaRPr lang="en-US" altLang="ko-KR" sz="2000" dirty="0">
              <a:solidFill>
                <a:schemeClr val="tx1"/>
              </a:solidFill>
              <a:latin typeface="나눔스퀘어라운드 Bold" pitchFamily="50" charset="-127"/>
              <a:ea typeface="나눔스퀘어라운드 Bold" pitchFamily="50" charset="-127"/>
            </a:endParaRPr>
          </a:p>
          <a:p>
            <a:pPr algn="just">
              <a:lnSpc>
                <a:spcPct val="120000"/>
              </a:lnSpc>
            </a:pPr>
            <a:r>
              <a:rPr lang="ko-KR" altLang="en-US" sz="2000" dirty="0" smtClean="0">
                <a:solidFill>
                  <a:schemeClr val="tx1"/>
                </a:solidFill>
                <a:latin typeface="나눔스퀘어라운드 Bold" pitchFamily="50" charset="-127"/>
                <a:ea typeface="나눔스퀘어라운드 Bold" pitchFamily="50" charset="-127"/>
              </a:rPr>
              <a:t>이중 축으로 합쳐 준다</a:t>
            </a:r>
            <a:r>
              <a:rPr lang="en-US" altLang="ko-KR" sz="2000" dirty="0" smtClean="0">
                <a:solidFill>
                  <a:schemeClr val="tx1"/>
                </a:solidFill>
                <a:latin typeface="나눔스퀘어라운드 Bold" pitchFamily="50" charset="-127"/>
                <a:ea typeface="나눔스퀘어라운드 Bold" pitchFamily="50" charset="-127"/>
              </a:rPr>
              <a:t>.</a:t>
            </a:r>
          </a:p>
          <a:p>
            <a:pPr algn="just">
              <a:lnSpc>
                <a:spcPct val="120000"/>
              </a:lnSpc>
            </a:pPr>
            <a:endParaRPr lang="en-US" altLang="ko-KR" sz="2000" dirty="0" smtClean="0">
              <a:solidFill>
                <a:schemeClr val="tx1"/>
              </a:solidFill>
              <a:latin typeface="나눔스퀘어라운드 Bold" pitchFamily="50" charset="-127"/>
              <a:ea typeface="나눔스퀘어라운드 Bold" pitchFamily="50" charset="-127"/>
            </a:endParaRPr>
          </a:p>
          <a:p>
            <a:pPr algn="just">
              <a:lnSpc>
                <a:spcPct val="120000"/>
              </a:lnSpc>
            </a:pPr>
            <a:r>
              <a:rPr lang="ko-KR" altLang="en-US" sz="2000" dirty="0" smtClean="0">
                <a:solidFill>
                  <a:schemeClr val="tx1"/>
                </a:solidFill>
                <a:latin typeface="나눔스퀘어라운드 Bold" pitchFamily="50" charset="-127"/>
                <a:ea typeface="나눔스퀘어라운드 Bold" pitchFamily="50" charset="-127"/>
              </a:rPr>
              <a:t>방법은</a:t>
            </a:r>
            <a:endParaRPr lang="en-US" altLang="ko-KR" sz="2000" dirty="0" smtClean="0">
              <a:solidFill>
                <a:schemeClr val="tx1"/>
              </a:solidFill>
              <a:latin typeface="나눔스퀘어라운드 Bold" pitchFamily="50" charset="-127"/>
              <a:ea typeface="나눔스퀘어라운드 Bold" pitchFamily="50" charset="-127"/>
            </a:endParaRPr>
          </a:p>
          <a:p>
            <a:pPr algn="just">
              <a:lnSpc>
                <a:spcPct val="120000"/>
              </a:lnSpc>
            </a:pPr>
            <a:r>
              <a:rPr lang="en-US" altLang="ko-KR" sz="2000" dirty="0" smtClean="0">
                <a:solidFill>
                  <a:schemeClr val="tx1"/>
                </a:solidFill>
                <a:latin typeface="나눔스퀘어라운드 Bold" pitchFamily="50" charset="-127"/>
                <a:ea typeface="나눔스퀘어라운드 Bold" pitchFamily="50" charset="-127"/>
              </a:rPr>
              <a:t>ma/</a:t>
            </a:r>
          </a:p>
          <a:p>
            <a:pPr algn="just">
              <a:lnSpc>
                <a:spcPct val="120000"/>
              </a:lnSpc>
            </a:pPr>
            <a:r>
              <a:rPr lang="en-US" altLang="ko-KR" sz="2000" dirty="0" err="1" smtClean="0">
                <a:solidFill>
                  <a:schemeClr val="tx1"/>
                </a:solidFill>
                <a:latin typeface="나눔스퀘어라운드 Bold" pitchFamily="50" charset="-127"/>
                <a:ea typeface="나눔스퀘어라운드 Bold" pitchFamily="50" charset="-127"/>
              </a:rPr>
              <a:t>stable_season</a:t>
            </a:r>
            <a:r>
              <a:rPr lang="en-US" altLang="ko-KR" sz="2000" dirty="0" smtClean="0">
                <a:solidFill>
                  <a:schemeClr val="tx1"/>
                </a:solidFill>
                <a:latin typeface="나눔스퀘어라운드 Bold" pitchFamily="50" charset="-127"/>
                <a:ea typeface="나눔스퀘어라운드 Bold" pitchFamily="50" charset="-127"/>
              </a:rPr>
              <a:t>/</a:t>
            </a:r>
          </a:p>
          <a:p>
            <a:pPr algn="just">
              <a:lnSpc>
                <a:spcPct val="120000"/>
              </a:lnSpc>
            </a:pPr>
            <a:r>
              <a:rPr lang="en-US" altLang="ko-KR" sz="2000" dirty="0" err="1" smtClean="0">
                <a:solidFill>
                  <a:schemeClr val="tx1"/>
                </a:solidFill>
                <a:latin typeface="나눔스퀘어라운드 Bold" pitchFamily="50" charset="-127"/>
                <a:ea typeface="나눔스퀘어라운드 Bold" pitchFamily="50" charset="-127"/>
              </a:rPr>
              <a:t>unstable_season</a:t>
            </a:r>
            <a:r>
              <a:rPr lang="en-US" altLang="ko-KR" sz="2000" dirty="0" smtClean="0">
                <a:solidFill>
                  <a:schemeClr val="tx1"/>
                </a:solidFill>
                <a:latin typeface="나눔스퀘어라운드 Bold" pitchFamily="50" charset="-127"/>
                <a:ea typeface="나눔스퀘어라운드 Bold" pitchFamily="50" charset="-127"/>
              </a:rPr>
              <a:t> </a:t>
            </a:r>
            <a:r>
              <a:rPr lang="ko-KR" altLang="en-US" sz="2000" dirty="0" smtClean="0">
                <a:solidFill>
                  <a:schemeClr val="tx1"/>
                </a:solidFill>
                <a:latin typeface="나눔스퀘어라운드 Bold" pitchFamily="50" charset="-127"/>
                <a:ea typeface="나눔스퀘어라운드 Bold" pitchFamily="50" charset="-127"/>
              </a:rPr>
              <a:t>각 축을 선택 한 후</a:t>
            </a:r>
            <a:endParaRPr lang="en-US" altLang="ko-KR" sz="2000" dirty="0" smtClean="0">
              <a:solidFill>
                <a:schemeClr val="tx1"/>
              </a:solidFill>
              <a:latin typeface="나눔스퀘어라운드 Bold" pitchFamily="50" charset="-127"/>
              <a:ea typeface="나눔스퀘어라운드 Bold" pitchFamily="50" charset="-127"/>
            </a:endParaRPr>
          </a:p>
          <a:p>
            <a:pPr algn="just">
              <a:lnSpc>
                <a:spcPct val="120000"/>
              </a:lnSpc>
            </a:pPr>
            <a:r>
              <a:rPr lang="ko-KR" altLang="en-US" sz="2000" dirty="0" smtClean="0">
                <a:solidFill>
                  <a:schemeClr val="tx1"/>
                </a:solidFill>
                <a:latin typeface="나눔스퀘어라운드 Bold" pitchFamily="50" charset="-127"/>
                <a:ea typeface="나눔스퀘어라운드 Bold" pitchFamily="50" charset="-127"/>
              </a:rPr>
              <a:t>오른쪽 마우스를 클릭 이중 축을 선택하면 </a:t>
            </a:r>
            <a:endParaRPr lang="en-US" altLang="ko-KR" sz="2000" dirty="0" smtClean="0">
              <a:solidFill>
                <a:schemeClr val="tx1"/>
              </a:solidFill>
              <a:latin typeface="나눔스퀘어라운드 Bold" pitchFamily="50" charset="-127"/>
              <a:ea typeface="나눔스퀘어라운드 Bold" pitchFamily="50" charset="-127"/>
            </a:endParaRPr>
          </a:p>
          <a:p>
            <a:pPr algn="just">
              <a:lnSpc>
                <a:spcPct val="120000"/>
              </a:lnSpc>
            </a:pPr>
            <a:r>
              <a:rPr lang="ko-KR" altLang="en-US" sz="2000" dirty="0" smtClean="0">
                <a:solidFill>
                  <a:schemeClr val="tx1"/>
                </a:solidFill>
                <a:latin typeface="나눔스퀘어라운드 Bold" pitchFamily="50" charset="-127"/>
                <a:ea typeface="나눔스퀘어라운드 Bold" pitchFamily="50" charset="-127"/>
              </a:rPr>
              <a:t>각 </a:t>
            </a:r>
            <a:r>
              <a:rPr lang="ko-KR" altLang="en-US" sz="2000" dirty="0" err="1" smtClean="0">
                <a:solidFill>
                  <a:schemeClr val="tx1"/>
                </a:solidFill>
                <a:latin typeface="나눔스퀘어라운드 Bold" pitchFamily="50" charset="-127"/>
                <a:ea typeface="나눔스퀘어라운드 Bold" pitchFamily="50" charset="-127"/>
              </a:rPr>
              <a:t>테이터의</a:t>
            </a:r>
            <a:r>
              <a:rPr lang="ko-KR" altLang="en-US" sz="2000" dirty="0" smtClean="0">
                <a:solidFill>
                  <a:schemeClr val="tx1"/>
                </a:solidFill>
                <a:latin typeface="나눔스퀘어라운드 Bold" pitchFamily="50" charset="-127"/>
                <a:ea typeface="나눔스퀘어라운드 Bold" pitchFamily="50" charset="-127"/>
              </a:rPr>
              <a:t> 축이 합쳐지게 된다</a:t>
            </a:r>
            <a:r>
              <a:rPr lang="en-US" altLang="ko-KR" sz="2000" dirty="0" smtClean="0">
                <a:solidFill>
                  <a:schemeClr val="tx1"/>
                </a:solidFill>
                <a:latin typeface="나눔스퀘어라운드 Bold" pitchFamily="50" charset="-127"/>
                <a:ea typeface="나눔스퀘어라운드 Bold" pitchFamily="50" charset="-127"/>
              </a:rPr>
              <a:t>.</a:t>
            </a:r>
            <a:endParaRPr lang="en-US" altLang="ko-KR" sz="2000" dirty="0">
              <a:solidFill>
                <a:schemeClr val="tx1"/>
              </a:solidFill>
              <a:latin typeface="나눔스퀘어라운드 Bold" pitchFamily="50" charset="-127"/>
              <a:ea typeface="나눔스퀘어라운드 Bold" pitchFamily="50" charset="-127"/>
            </a:endParaRPr>
          </a:p>
          <a:p>
            <a:pPr algn="just">
              <a:lnSpc>
                <a:spcPct val="120000"/>
              </a:lnSpc>
            </a:pPr>
            <a:endParaRPr lang="en-US" altLang="ko-KR" sz="2000" dirty="0" smtClean="0">
              <a:solidFill>
                <a:schemeClr val="tx1"/>
              </a:solidFill>
              <a:latin typeface="나눔스퀘어라운드 Bold" pitchFamily="50" charset="-127"/>
              <a:ea typeface="나눔스퀘어라운드 Bold" pitchFamily="50" charset="-127"/>
            </a:endParaRPr>
          </a:p>
          <a:p>
            <a:pPr algn="just">
              <a:lnSpc>
                <a:spcPct val="120000"/>
              </a:lnSpc>
            </a:pPr>
            <a:endParaRPr lang="en-US" altLang="ko-KR" sz="2000" dirty="0">
              <a:solidFill>
                <a:schemeClr val="tx1"/>
              </a:solidFill>
              <a:latin typeface="나눔스퀘어라운드 Bold" pitchFamily="50" charset="-127"/>
              <a:ea typeface="나눔스퀘어라운드 Bold" pitchFamily="50" charset="-127"/>
            </a:endParaRPr>
          </a:p>
          <a:p>
            <a:pPr algn="just">
              <a:lnSpc>
                <a:spcPct val="120000"/>
              </a:lnSpc>
            </a:pPr>
            <a:endParaRPr lang="en-US" altLang="ko-KR" sz="2000" dirty="0" smtClean="0">
              <a:solidFill>
                <a:schemeClr val="tx1"/>
              </a:solidFill>
              <a:latin typeface="나눔스퀘어라운드 Bold" pitchFamily="50" charset="-127"/>
              <a:ea typeface="나눔스퀘어라운드 Bold" pitchFamily="50" charset="-127"/>
            </a:endParaRPr>
          </a:p>
          <a:p>
            <a:pPr algn="just">
              <a:lnSpc>
                <a:spcPct val="120000"/>
              </a:lnSpc>
            </a:pPr>
            <a:endParaRPr lang="en-US" altLang="ko-KR" sz="2000" dirty="0" smtClean="0">
              <a:solidFill>
                <a:schemeClr val="tx1"/>
              </a:solidFill>
              <a:latin typeface="나눔스퀘어라운드 Bold" pitchFamily="50" charset="-127"/>
              <a:ea typeface="나눔스퀘어라운드 Bold" pitchFamily="50" charset="-127"/>
            </a:endParaRPr>
          </a:p>
          <a:p>
            <a:pPr algn="just"/>
            <a:r>
              <a:rPr lang="ko-KR" altLang="en-US" sz="2000" dirty="0" smtClean="0">
                <a:solidFill>
                  <a:schemeClr val="tx1"/>
                </a:solidFill>
                <a:latin typeface="나눔스퀘어라운드 Bold" pitchFamily="50" charset="-127"/>
                <a:ea typeface="나눔스퀘어라운드 Bold" pitchFamily="50" charset="-127"/>
              </a:rPr>
              <a:t> </a:t>
            </a:r>
            <a:endParaRPr lang="ko-KR" altLang="en-US" sz="2000" dirty="0">
              <a:solidFill>
                <a:schemeClr val="tx1"/>
              </a:solidFill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6" name="타원 5"/>
          <p:cNvSpPr/>
          <p:nvPr/>
        </p:nvSpPr>
        <p:spPr>
          <a:xfrm>
            <a:off x="246273" y="1704209"/>
            <a:ext cx="290623" cy="283535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나눔스퀘어라운드 Bold" pitchFamily="50" charset="-127"/>
                <a:ea typeface="나눔스퀘어라운드 Bold" pitchFamily="50" charset="-127"/>
              </a:rPr>
              <a:t>1</a:t>
            </a:r>
            <a:endParaRPr lang="ko-KR" altLang="en-US" dirty="0"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182035" y="317091"/>
            <a:ext cx="11868197" cy="5631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altLang="ko-KR" sz="3200" dirty="0" smtClean="0">
                <a:solidFill>
                  <a:schemeClr val="tx1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4.</a:t>
            </a:r>
            <a:r>
              <a:rPr lang="ko-KR" altLang="en-US" sz="3200" dirty="0" smtClean="0">
                <a:solidFill>
                  <a:schemeClr val="tx1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이중 축으로 합치기</a:t>
            </a:r>
            <a:r>
              <a:rPr lang="en-US" altLang="ko-KR" sz="3200" dirty="0" smtClean="0">
                <a:solidFill>
                  <a:schemeClr val="tx1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 </a:t>
            </a:r>
            <a:endParaRPr lang="ko-KR" altLang="en-US" sz="3200" dirty="0">
              <a:solidFill>
                <a:schemeClr val="tx1"/>
              </a:solidFill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5546467" y="5264581"/>
            <a:ext cx="290623" cy="283535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나눔스퀘어라운드 Bold" pitchFamily="50" charset="-127"/>
                <a:ea typeface="나눔스퀘어라운드 Bold" pitchFamily="50" charset="-127"/>
              </a:rPr>
              <a:t>1</a:t>
            </a:r>
            <a:endParaRPr lang="ko-KR" altLang="en-US" dirty="0"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0325566" y="309626"/>
            <a:ext cx="1746888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r>
              <a:rPr lang="en-US" altLang="ko-KR" dirty="0" smtClean="0">
                <a:solidFill>
                  <a:srgbClr val="0070C0"/>
                </a:solidFill>
                <a:latin typeface="나눔스퀘어라운드 Bold" pitchFamily="50" charset="-127"/>
                <a:ea typeface="나눔스퀘어라운드 Bold" pitchFamily="50" charset="-127"/>
              </a:rPr>
              <a:t>Tableau </a:t>
            </a:r>
            <a:r>
              <a:rPr lang="ko-KR" altLang="en-US" dirty="0" smtClean="0">
                <a:solidFill>
                  <a:srgbClr val="0070C0"/>
                </a:solidFill>
                <a:latin typeface="나눔스퀘어라운드 Bold" pitchFamily="50" charset="-127"/>
                <a:ea typeface="나눔스퀘어라운드 Bold" pitchFamily="50" charset="-127"/>
              </a:rPr>
              <a:t>매뉴얼</a:t>
            </a:r>
            <a:endParaRPr lang="ko-KR" altLang="en-US" dirty="0">
              <a:solidFill>
                <a:srgbClr val="0070C0"/>
              </a:solidFill>
              <a:latin typeface="나눔스퀘어라운드 Bold" pitchFamily="50" charset="-127"/>
              <a:ea typeface="나눔스퀘어라운드 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601977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내용 개체 틀 8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541"/>
          <a:stretch/>
        </p:blipFill>
        <p:spPr>
          <a:xfrm>
            <a:off x="4144963" y="1108888"/>
            <a:ext cx="7678220" cy="5387162"/>
          </a:xfrm>
        </p:spPr>
      </p:pic>
      <p:sp>
        <p:nvSpPr>
          <p:cNvPr id="5" name="제목 1"/>
          <p:cNvSpPr txBox="1">
            <a:spLocks/>
          </p:cNvSpPr>
          <p:nvPr/>
        </p:nvSpPr>
        <p:spPr>
          <a:xfrm>
            <a:off x="552672" y="1583707"/>
            <a:ext cx="3104707" cy="36808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>
              <a:lnSpc>
                <a:spcPct val="120000"/>
              </a:lnSpc>
            </a:pPr>
            <a:r>
              <a:rPr lang="ko-KR" altLang="en-US" sz="2000" dirty="0">
                <a:solidFill>
                  <a:schemeClr val="tx1"/>
                </a:solidFill>
                <a:latin typeface="나눔스퀘어라운드 Bold" pitchFamily="50" charset="-127"/>
                <a:ea typeface="나눔스퀘어라운드 Bold" pitchFamily="50" charset="-127"/>
              </a:rPr>
              <a:t> </a:t>
            </a:r>
            <a:r>
              <a:rPr lang="en-US" altLang="ko-KR" sz="2000" dirty="0" err="1" smtClean="0">
                <a:solidFill>
                  <a:schemeClr val="tx1"/>
                </a:solidFill>
                <a:latin typeface="나눔스퀘어라운드 Bold" pitchFamily="50" charset="-127"/>
                <a:ea typeface="나눔스퀘어라운드 Bold" pitchFamily="50" charset="-127"/>
              </a:rPr>
              <a:t>regionid</a:t>
            </a:r>
            <a:r>
              <a:rPr lang="en-US" altLang="ko-KR" sz="2000" dirty="0" smtClean="0">
                <a:solidFill>
                  <a:schemeClr val="tx1"/>
                </a:solidFill>
                <a:latin typeface="나눔스퀘어라운드 Bold" pitchFamily="50" charset="-127"/>
                <a:ea typeface="나눔스퀘어라운드 Bold" pitchFamily="50" charset="-127"/>
              </a:rPr>
              <a:t>, product </a:t>
            </a:r>
            <a:r>
              <a:rPr lang="ko-KR" altLang="en-US" sz="2000" dirty="0" smtClean="0">
                <a:solidFill>
                  <a:schemeClr val="tx1"/>
                </a:solidFill>
                <a:latin typeface="나눔스퀘어라운드 Bold" pitchFamily="50" charset="-127"/>
                <a:ea typeface="나눔스퀘어라운드 Bold" pitchFamily="50" charset="-127"/>
              </a:rPr>
              <a:t>순으로 </a:t>
            </a:r>
            <a:endParaRPr lang="en-US" altLang="ko-KR" sz="2000" dirty="0" smtClean="0">
              <a:solidFill>
                <a:schemeClr val="tx1"/>
              </a:solidFill>
              <a:latin typeface="나눔스퀘어라운드 Bold" pitchFamily="50" charset="-127"/>
              <a:ea typeface="나눔스퀘어라운드 Bold" pitchFamily="50" charset="-127"/>
            </a:endParaRPr>
          </a:p>
          <a:p>
            <a:pPr algn="just">
              <a:lnSpc>
                <a:spcPct val="120000"/>
              </a:lnSpc>
            </a:pPr>
            <a:r>
              <a:rPr lang="en-US" altLang="ko-KR" sz="2000" dirty="0">
                <a:solidFill>
                  <a:schemeClr val="tx1"/>
                </a:solidFill>
                <a:latin typeface="나눔스퀘어라운드 Bold" pitchFamily="50" charset="-127"/>
                <a:ea typeface="나눔스퀘어라운드 Bold" pitchFamily="50" charset="-127"/>
              </a:rPr>
              <a:t> </a:t>
            </a:r>
            <a:r>
              <a:rPr lang="ko-KR" altLang="en-US" sz="2000" dirty="0" smtClean="0">
                <a:solidFill>
                  <a:schemeClr val="tx1"/>
                </a:solidFill>
                <a:latin typeface="나눔스퀘어라운드 Bold" pitchFamily="50" charset="-127"/>
                <a:ea typeface="나눔스퀘어라운드 Bold" pitchFamily="50" charset="-127"/>
              </a:rPr>
              <a:t>데이터 필드 를 </a:t>
            </a:r>
            <a:r>
              <a:rPr lang="ko-KR" altLang="en-US" sz="2000" dirty="0" err="1" smtClean="0">
                <a:solidFill>
                  <a:schemeClr val="tx1"/>
                </a:solidFill>
                <a:latin typeface="나눔스퀘어라운드 Bold" pitchFamily="50" charset="-127"/>
                <a:ea typeface="나눔스퀘어라운드 Bold" pitchFamily="50" charset="-127"/>
              </a:rPr>
              <a:t>드레그</a:t>
            </a:r>
            <a:r>
              <a:rPr lang="ko-KR" altLang="en-US" sz="2000" dirty="0" smtClean="0">
                <a:solidFill>
                  <a:schemeClr val="tx1"/>
                </a:solidFill>
                <a:latin typeface="나눔스퀘어라운드 Bold" pitchFamily="50" charset="-127"/>
                <a:ea typeface="나눔스퀘어라운드 Bold" pitchFamily="50" charset="-127"/>
              </a:rPr>
              <a:t> 하여 필터 </a:t>
            </a:r>
            <a:endParaRPr lang="en-US" altLang="ko-KR" sz="2000" dirty="0" smtClean="0">
              <a:solidFill>
                <a:schemeClr val="tx1"/>
              </a:solidFill>
              <a:latin typeface="나눔스퀘어라운드 Bold" pitchFamily="50" charset="-127"/>
              <a:ea typeface="나눔스퀘어라운드 Bold" pitchFamily="50" charset="-127"/>
            </a:endParaRPr>
          </a:p>
          <a:p>
            <a:pPr algn="just">
              <a:lnSpc>
                <a:spcPct val="120000"/>
              </a:lnSpc>
            </a:pPr>
            <a:r>
              <a:rPr lang="ko-KR" altLang="en-US" sz="2000" dirty="0" smtClean="0">
                <a:solidFill>
                  <a:schemeClr val="tx1"/>
                </a:solidFill>
                <a:latin typeface="나눔스퀘어라운드 Bold" pitchFamily="50" charset="-127"/>
                <a:ea typeface="나눔스퀘어라운드 Bold" pitchFamily="50" charset="-127"/>
              </a:rPr>
              <a:t>위치에 가져다 놓는다</a:t>
            </a:r>
            <a:r>
              <a:rPr lang="en-US" altLang="ko-KR" sz="2000" dirty="0" smtClean="0">
                <a:solidFill>
                  <a:schemeClr val="tx1"/>
                </a:solidFill>
                <a:latin typeface="나눔스퀘어라운드 Bold" pitchFamily="50" charset="-127"/>
                <a:ea typeface="나눔스퀘어라운드 Bold" pitchFamily="50" charset="-127"/>
              </a:rPr>
              <a:t>.</a:t>
            </a:r>
          </a:p>
          <a:p>
            <a:pPr algn="just">
              <a:lnSpc>
                <a:spcPct val="120000"/>
              </a:lnSpc>
            </a:pPr>
            <a:endParaRPr lang="en-US" altLang="ko-KR" sz="2000" dirty="0" smtClean="0">
              <a:solidFill>
                <a:schemeClr val="tx1"/>
              </a:solidFill>
              <a:latin typeface="나눔스퀘어라운드 Bold" pitchFamily="50" charset="-127"/>
              <a:ea typeface="나눔스퀘어라운드 Bold" pitchFamily="50" charset="-127"/>
            </a:endParaRPr>
          </a:p>
          <a:p>
            <a:pPr algn="just">
              <a:lnSpc>
                <a:spcPct val="120000"/>
              </a:lnSpc>
            </a:pPr>
            <a:r>
              <a:rPr lang="ko-KR" altLang="en-US" sz="2000" dirty="0" smtClean="0">
                <a:solidFill>
                  <a:schemeClr val="tx1"/>
                </a:solidFill>
                <a:latin typeface="나눔스퀘어라운드 Bold" pitchFamily="50" charset="-127"/>
                <a:ea typeface="나눔스퀘어라운드 Bold" pitchFamily="50" charset="-127"/>
              </a:rPr>
              <a:t>필터 설정 창이 뜨면 선택하고자 하는 </a:t>
            </a:r>
            <a:r>
              <a:rPr lang="en-US" altLang="ko-KR" sz="2000" dirty="0" err="1" smtClean="0">
                <a:solidFill>
                  <a:schemeClr val="tx1"/>
                </a:solidFill>
                <a:latin typeface="나눔스퀘어라운드 Bold" pitchFamily="50" charset="-127"/>
                <a:ea typeface="나눔스퀘어라운드 Bold" pitchFamily="50" charset="-127"/>
              </a:rPr>
              <a:t>rigionid</a:t>
            </a:r>
            <a:r>
              <a:rPr lang="en-US" altLang="ko-KR" sz="2000" dirty="0" smtClean="0">
                <a:solidFill>
                  <a:schemeClr val="tx1"/>
                </a:solidFill>
                <a:latin typeface="나눔스퀘어라운드 Bold" pitchFamily="50" charset="-127"/>
                <a:ea typeface="나눔스퀘어라운드 Bold" pitchFamily="50" charset="-127"/>
              </a:rPr>
              <a:t>, product </a:t>
            </a:r>
            <a:r>
              <a:rPr lang="ko-KR" altLang="en-US" sz="2000" dirty="0" smtClean="0">
                <a:solidFill>
                  <a:schemeClr val="tx1"/>
                </a:solidFill>
                <a:latin typeface="나눔스퀘어라운드 Bold" pitchFamily="50" charset="-127"/>
                <a:ea typeface="나눔스퀘어라운드 Bold" pitchFamily="50" charset="-127"/>
              </a:rPr>
              <a:t>에</a:t>
            </a:r>
            <a:endParaRPr lang="en-US" altLang="ko-KR" sz="2000" dirty="0" smtClean="0">
              <a:solidFill>
                <a:schemeClr val="tx1"/>
              </a:solidFill>
              <a:latin typeface="나눔스퀘어라운드 Bold" pitchFamily="50" charset="-127"/>
              <a:ea typeface="나눔스퀘어라운드 Bold" pitchFamily="50" charset="-127"/>
            </a:endParaRPr>
          </a:p>
          <a:p>
            <a:pPr algn="just">
              <a:lnSpc>
                <a:spcPct val="120000"/>
              </a:lnSpc>
            </a:pPr>
            <a:r>
              <a:rPr lang="ko-KR" altLang="en-US" sz="2000" dirty="0" smtClean="0">
                <a:solidFill>
                  <a:schemeClr val="tx1"/>
                </a:solidFill>
                <a:latin typeface="나눔스퀘어라운드 Bold" pitchFamily="50" charset="-127"/>
                <a:ea typeface="나눔스퀘어라운드 Bold" pitchFamily="50" charset="-127"/>
              </a:rPr>
              <a:t>체크를 하고 적용을 한 후 </a:t>
            </a:r>
            <a:endParaRPr lang="en-US" altLang="ko-KR" sz="2000" dirty="0" smtClean="0">
              <a:solidFill>
                <a:schemeClr val="tx1"/>
              </a:solidFill>
              <a:latin typeface="나눔스퀘어라운드 Bold" pitchFamily="50" charset="-127"/>
              <a:ea typeface="나눔스퀘어라운드 Bold" pitchFamily="50" charset="-127"/>
            </a:endParaRPr>
          </a:p>
          <a:p>
            <a:pPr algn="just">
              <a:lnSpc>
                <a:spcPct val="120000"/>
              </a:lnSpc>
            </a:pPr>
            <a:r>
              <a:rPr lang="ko-KR" altLang="en-US" sz="2000" dirty="0" smtClean="0">
                <a:solidFill>
                  <a:schemeClr val="tx1"/>
                </a:solidFill>
                <a:latin typeface="나눔스퀘어라운드 Bold" pitchFamily="50" charset="-127"/>
                <a:ea typeface="나눔스퀘어라운드 Bold" pitchFamily="50" charset="-127"/>
              </a:rPr>
              <a:t>확인을  누른다  </a:t>
            </a:r>
            <a:endParaRPr lang="en-US" altLang="ko-KR" sz="2000" dirty="0" smtClean="0">
              <a:solidFill>
                <a:schemeClr val="tx1"/>
              </a:solidFill>
              <a:latin typeface="나눔스퀘어라운드 Bold" pitchFamily="50" charset="-127"/>
              <a:ea typeface="나눔스퀘어라운드 Bold" pitchFamily="50" charset="-127"/>
            </a:endParaRPr>
          </a:p>
          <a:p>
            <a:pPr algn="just">
              <a:lnSpc>
                <a:spcPct val="120000"/>
              </a:lnSpc>
            </a:pPr>
            <a:endParaRPr lang="en-US" altLang="ko-KR" sz="2000" dirty="0">
              <a:solidFill>
                <a:schemeClr val="tx1"/>
              </a:solidFill>
              <a:latin typeface="나눔스퀘어라운드 Bold" pitchFamily="50" charset="-127"/>
              <a:ea typeface="나눔스퀘어라운드 Bold" pitchFamily="50" charset="-127"/>
            </a:endParaRPr>
          </a:p>
          <a:p>
            <a:pPr algn="just">
              <a:lnSpc>
                <a:spcPct val="120000"/>
              </a:lnSpc>
            </a:pPr>
            <a:endParaRPr lang="en-US" altLang="ko-KR" sz="2000" dirty="0" smtClean="0">
              <a:solidFill>
                <a:schemeClr val="tx1"/>
              </a:solidFill>
              <a:latin typeface="나눔스퀘어라운드 Bold" pitchFamily="50" charset="-127"/>
              <a:ea typeface="나눔스퀘어라운드 Bold" pitchFamily="50" charset="-127"/>
            </a:endParaRPr>
          </a:p>
          <a:p>
            <a:pPr algn="just">
              <a:lnSpc>
                <a:spcPct val="120000"/>
              </a:lnSpc>
            </a:pPr>
            <a:endParaRPr lang="en-US" altLang="ko-KR" sz="2000" dirty="0" smtClean="0">
              <a:solidFill>
                <a:schemeClr val="tx1"/>
              </a:solidFill>
              <a:latin typeface="나눔스퀘어라운드 Bold" pitchFamily="50" charset="-127"/>
              <a:ea typeface="나눔스퀘어라운드 Bold" pitchFamily="50" charset="-127"/>
            </a:endParaRPr>
          </a:p>
          <a:p>
            <a:pPr algn="just"/>
            <a:r>
              <a:rPr lang="ko-KR" altLang="en-US" sz="2000" dirty="0" smtClean="0">
                <a:solidFill>
                  <a:schemeClr val="tx1"/>
                </a:solidFill>
                <a:latin typeface="나눔스퀘어라운드 Bold" pitchFamily="50" charset="-127"/>
                <a:ea typeface="나눔스퀘어라운드 Bold" pitchFamily="50" charset="-127"/>
              </a:rPr>
              <a:t> </a:t>
            </a:r>
            <a:endParaRPr lang="ko-KR" altLang="en-US" sz="2000" dirty="0">
              <a:solidFill>
                <a:schemeClr val="tx1"/>
              </a:solidFill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6" name="타원 5"/>
          <p:cNvSpPr/>
          <p:nvPr/>
        </p:nvSpPr>
        <p:spPr>
          <a:xfrm>
            <a:off x="332441" y="1728168"/>
            <a:ext cx="290623" cy="283535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나눔스퀘어라운드 Bold" pitchFamily="50" charset="-127"/>
                <a:ea typeface="나눔스퀘어라운드 Bold" pitchFamily="50" charset="-127"/>
              </a:rPr>
              <a:t>1</a:t>
            </a:r>
            <a:endParaRPr lang="ko-KR" altLang="en-US" dirty="0"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182035" y="336141"/>
            <a:ext cx="11868197" cy="5631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altLang="ko-KR" sz="3200" dirty="0">
                <a:solidFill>
                  <a:schemeClr val="tx1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5</a:t>
            </a:r>
            <a:r>
              <a:rPr lang="en-US" altLang="ko-KR" sz="3200" dirty="0" smtClean="0">
                <a:solidFill>
                  <a:schemeClr val="tx1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.</a:t>
            </a:r>
            <a:r>
              <a:rPr lang="ko-KR" altLang="en-US" sz="3200" dirty="0" smtClean="0">
                <a:solidFill>
                  <a:schemeClr val="tx1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필터 설정하기</a:t>
            </a:r>
            <a:r>
              <a:rPr lang="en-US" altLang="ko-KR" sz="3200" dirty="0" smtClean="0">
                <a:solidFill>
                  <a:schemeClr val="tx1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 </a:t>
            </a:r>
            <a:endParaRPr lang="ko-KR" altLang="en-US" sz="3200" dirty="0">
              <a:solidFill>
                <a:schemeClr val="tx1"/>
              </a:solidFill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8" name="타원 7"/>
          <p:cNvSpPr/>
          <p:nvPr/>
        </p:nvSpPr>
        <p:spPr>
          <a:xfrm>
            <a:off x="3999651" y="1695257"/>
            <a:ext cx="290623" cy="283535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나눔스퀘어라운드 Bold" pitchFamily="50" charset="-127"/>
                <a:ea typeface="나눔스퀘어라운드 Bold" pitchFamily="50" charset="-127"/>
              </a:rPr>
              <a:t>1</a:t>
            </a:r>
            <a:endParaRPr lang="ko-KR" altLang="en-US" dirty="0"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8619989" y="2487844"/>
            <a:ext cx="290623" cy="283535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나눔스퀘어라운드 Bold" pitchFamily="50" charset="-127"/>
                <a:ea typeface="나눔스퀘어라운드 Bold" pitchFamily="50" charset="-127"/>
              </a:rPr>
              <a:t>2</a:t>
            </a:r>
            <a:endParaRPr lang="ko-KR" altLang="en-US" dirty="0"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316295" y="2810633"/>
            <a:ext cx="290623" cy="283535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나눔스퀘어라운드 Bold" pitchFamily="50" charset="-127"/>
                <a:ea typeface="나눔스퀘어라운드 Bold" pitchFamily="50" charset="-127"/>
              </a:rPr>
              <a:t>2</a:t>
            </a:r>
            <a:endParaRPr lang="ko-KR" altLang="en-US" dirty="0"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0325566" y="309626"/>
            <a:ext cx="1746888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r>
              <a:rPr lang="en-US" altLang="ko-KR" dirty="0" smtClean="0">
                <a:solidFill>
                  <a:srgbClr val="0070C0"/>
                </a:solidFill>
                <a:latin typeface="나눔스퀘어라운드 Bold" pitchFamily="50" charset="-127"/>
                <a:ea typeface="나눔스퀘어라운드 Bold" pitchFamily="50" charset="-127"/>
              </a:rPr>
              <a:t>Tableau </a:t>
            </a:r>
            <a:r>
              <a:rPr lang="ko-KR" altLang="en-US" dirty="0" smtClean="0">
                <a:solidFill>
                  <a:srgbClr val="0070C0"/>
                </a:solidFill>
                <a:latin typeface="나눔스퀘어라운드 Bold" pitchFamily="50" charset="-127"/>
                <a:ea typeface="나눔스퀘어라운드 Bold" pitchFamily="50" charset="-127"/>
              </a:rPr>
              <a:t>매뉴얼</a:t>
            </a:r>
            <a:endParaRPr lang="ko-KR" altLang="en-US" dirty="0">
              <a:solidFill>
                <a:srgbClr val="0070C0"/>
              </a:solidFill>
              <a:latin typeface="나눔스퀘어라운드 Bold" pitchFamily="50" charset="-127"/>
              <a:ea typeface="나눔스퀘어라운드 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34998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내용 개체 틀 10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899"/>
          <a:stretch/>
        </p:blipFill>
        <p:spPr>
          <a:xfrm>
            <a:off x="3954464" y="1089836"/>
            <a:ext cx="7812898" cy="5365899"/>
          </a:xfrm>
        </p:spPr>
      </p:pic>
      <p:sp>
        <p:nvSpPr>
          <p:cNvPr id="5" name="제목 1"/>
          <p:cNvSpPr txBox="1">
            <a:spLocks/>
          </p:cNvSpPr>
          <p:nvPr/>
        </p:nvSpPr>
        <p:spPr>
          <a:xfrm>
            <a:off x="432564" y="1709118"/>
            <a:ext cx="2892547" cy="41679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>
              <a:lnSpc>
                <a:spcPct val="120000"/>
              </a:lnSpc>
            </a:pPr>
            <a:r>
              <a:rPr lang="ko-KR" altLang="en-US" sz="2000" dirty="0">
                <a:solidFill>
                  <a:schemeClr val="tx1"/>
                </a:solidFill>
                <a:latin typeface="나눔스퀘어라운드 Bold" pitchFamily="50" charset="-127"/>
                <a:ea typeface="나눔스퀘어라운드 Bold" pitchFamily="50" charset="-127"/>
              </a:rPr>
              <a:t> </a:t>
            </a:r>
            <a:r>
              <a:rPr lang="en-US" altLang="ko-KR" sz="2000" dirty="0" smtClean="0">
                <a:solidFill>
                  <a:schemeClr val="tx1"/>
                </a:solidFill>
                <a:latin typeface="나눔스퀘어라운드 Bold" pitchFamily="50" charset="-127"/>
                <a:ea typeface="나눔스퀘어라운드 Bold" pitchFamily="50" charset="-127"/>
              </a:rPr>
              <a:t>ma </a:t>
            </a:r>
            <a:r>
              <a:rPr lang="ko-KR" altLang="en-US" sz="2000" dirty="0" smtClean="0">
                <a:solidFill>
                  <a:schemeClr val="tx1"/>
                </a:solidFill>
                <a:latin typeface="나눔스퀘어라운드 Bold" pitchFamily="50" charset="-127"/>
                <a:ea typeface="나눔스퀘어라운드 Bold" pitchFamily="50" charset="-127"/>
              </a:rPr>
              <a:t>축을 선택한 후 오른쪽 </a:t>
            </a:r>
            <a:endParaRPr lang="en-US" altLang="ko-KR" sz="2000" dirty="0" smtClean="0">
              <a:solidFill>
                <a:schemeClr val="tx1"/>
              </a:solidFill>
              <a:latin typeface="나눔스퀘어라운드 Bold" pitchFamily="50" charset="-127"/>
              <a:ea typeface="나눔스퀘어라운드 Bold" pitchFamily="50" charset="-127"/>
            </a:endParaRPr>
          </a:p>
          <a:p>
            <a:pPr algn="just">
              <a:lnSpc>
                <a:spcPct val="120000"/>
              </a:lnSpc>
            </a:pPr>
            <a:r>
              <a:rPr lang="ko-KR" altLang="en-US" sz="2000" dirty="0" smtClean="0">
                <a:solidFill>
                  <a:schemeClr val="tx1"/>
                </a:solidFill>
                <a:latin typeface="나눔스퀘어라운드 Bold" pitchFamily="50" charset="-127"/>
                <a:ea typeface="나눔스퀘어라운드 Bold" pitchFamily="50" charset="-127"/>
              </a:rPr>
              <a:t>버튼을 클릭 하여 </a:t>
            </a:r>
            <a:endParaRPr lang="en-US" altLang="ko-KR" sz="2000" dirty="0" smtClean="0">
              <a:solidFill>
                <a:schemeClr val="tx1"/>
              </a:solidFill>
              <a:latin typeface="나눔스퀘어라운드 Bold" pitchFamily="50" charset="-127"/>
              <a:ea typeface="나눔스퀘어라운드 Bold" pitchFamily="50" charset="-127"/>
            </a:endParaRPr>
          </a:p>
          <a:p>
            <a:pPr algn="just">
              <a:lnSpc>
                <a:spcPct val="120000"/>
              </a:lnSpc>
            </a:pPr>
            <a:r>
              <a:rPr lang="ko-KR" altLang="en-US" sz="2000" dirty="0" smtClean="0">
                <a:solidFill>
                  <a:schemeClr val="tx1"/>
                </a:solidFill>
                <a:latin typeface="나눔스퀘어라운드 Bold" pitchFamily="50" charset="-127"/>
                <a:ea typeface="나눔스퀘어라운드 Bold" pitchFamily="50" charset="-127"/>
              </a:rPr>
              <a:t>축 동기화를 선택 한다</a:t>
            </a:r>
            <a:r>
              <a:rPr lang="en-US" altLang="ko-KR" sz="2000" dirty="0" smtClean="0">
                <a:solidFill>
                  <a:schemeClr val="tx1"/>
                </a:solidFill>
                <a:latin typeface="나눔스퀘어라운드 Bold" pitchFamily="50" charset="-127"/>
                <a:ea typeface="나눔스퀘어라운드 Bold" pitchFamily="50" charset="-127"/>
              </a:rPr>
              <a:t>.</a:t>
            </a:r>
            <a:r>
              <a:rPr lang="ko-KR" altLang="en-US" sz="2000" dirty="0" smtClean="0">
                <a:solidFill>
                  <a:schemeClr val="tx1"/>
                </a:solidFill>
                <a:latin typeface="나눔스퀘어라운드 Bold" pitchFamily="50" charset="-127"/>
                <a:ea typeface="나눔스퀘어라운드 Bold" pitchFamily="50" charset="-127"/>
              </a:rPr>
              <a:t> </a:t>
            </a:r>
            <a:endParaRPr lang="en-US" altLang="ko-KR" sz="2000" dirty="0">
              <a:solidFill>
                <a:schemeClr val="tx1"/>
              </a:solidFill>
              <a:latin typeface="나눔스퀘어라운드 Bold" pitchFamily="50" charset="-127"/>
              <a:ea typeface="나눔스퀘어라운드 Bold" pitchFamily="50" charset="-127"/>
            </a:endParaRPr>
          </a:p>
          <a:p>
            <a:pPr algn="just">
              <a:lnSpc>
                <a:spcPct val="120000"/>
              </a:lnSpc>
            </a:pPr>
            <a:endParaRPr lang="en-US" altLang="ko-KR" sz="2000" dirty="0" smtClean="0">
              <a:solidFill>
                <a:schemeClr val="tx1"/>
              </a:solidFill>
              <a:latin typeface="나눔스퀘어라운드 Bold" pitchFamily="50" charset="-127"/>
              <a:ea typeface="나눔스퀘어라운드 Bold" pitchFamily="50" charset="-127"/>
            </a:endParaRPr>
          </a:p>
          <a:p>
            <a:pPr algn="just">
              <a:lnSpc>
                <a:spcPct val="120000"/>
              </a:lnSpc>
            </a:pPr>
            <a:endParaRPr lang="en-US" altLang="ko-KR" sz="2000" dirty="0">
              <a:solidFill>
                <a:schemeClr val="tx1"/>
              </a:solidFill>
              <a:latin typeface="나눔스퀘어라운드 Bold" pitchFamily="50" charset="-127"/>
              <a:ea typeface="나눔스퀘어라운드 Bold" pitchFamily="50" charset="-127"/>
            </a:endParaRPr>
          </a:p>
          <a:p>
            <a:pPr algn="just">
              <a:lnSpc>
                <a:spcPct val="120000"/>
              </a:lnSpc>
            </a:pPr>
            <a:r>
              <a:rPr lang="en-US" altLang="ko-KR" sz="2000" dirty="0" smtClean="0">
                <a:solidFill>
                  <a:srgbClr val="FF0000"/>
                </a:solidFill>
                <a:latin typeface="나눔스퀘어라운드 Bold" pitchFamily="50" charset="-127"/>
                <a:ea typeface="나눔스퀘어라운드 Bold" pitchFamily="50" charset="-127"/>
              </a:rPr>
              <a:t>*</a:t>
            </a:r>
            <a:r>
              <a:rPr lang="ko-KR" altLang="en-US" sz="2000" dirty="0" smtClean="0">
                <a:solidFill>
                  <a:srgbClr val="FF0000"/>
                </a:solidFill>
                <a:latin typeface="나눔스퀘어라운드 Bold" pitchFamily="50" charset="-127"/>
                <a:ea typeface="나눔스퀘어라운드 Bold" pitchFamily="50" charset="-127"/>
              </a:rPr>
              <a:t>주의</a:t>
            </a:r>
            <a:endParaRPr lang="en-US" altLang="ko-KR" sz="2000" dirty="0">
              <a:solidFill>
                <a:srgbClr val="FF0000"/>
              </a:solidFill>
              <a:latin typeface="나눔스퀘어라운드 Bold" pitchFamily="50" charset="-127"/>
              <a:ea typeface="나눔스퀘어라운드 Bold" pitchFamily="50" charset="-127"/>
            </a:endParaRPr>
          </a:p>
          <a:p>
            <a:pPr algn="just">
              <a:lnSpc>
                <a:spcPct val="120000"/>
              </a:lnSpc>
            </a:pPr>
            <a:r>
              <a:rPr lang="ko-KR" altLang="en-US" sz="2000" dirty="0" smtClean="0">
                <a:solidFill>
                  <a:schemeClr val="tx1"/>
                </a:solidFill>
                <a:latin typeface="나눔스퀘어라운드 Bold" pitchFamily="50" charset="-127"/>
                <a:ea typeface="나눔스퀘어라운드 Bold" pitchFamily="50" charset="-127"/>
              </a:rPr>
              <a:t>왼 쪽 축과 오른쪽 축의 단위와 </a:t>
            </a:r>
            <a:endParaRPr lang="en-US" altLang="ko-KR" sz="2000" dirty="0" smtClean="0">
              <a:solidFill>
                <a:schemeClr val="tx1"/>
              </a:solidFill>
              <a:latin typeface="나눔스퀘어라운드 Bold" pitchFamily="50" charset="-127"/>
              <a:ea typeface="나눔스퀘어라운드 Bold" pitchFamily="50" charset="-127"/>
            </a:endParaRPr>
          </a:p>
          <a:p>
            <a:pPr algn="just">
              <a:lnSpc>
                <a:spcPct val="120000"/>
              </a:lnSpc>
            </a:pPr>
            <a:r>
              <a:rPr lang="ko-KR" altLang="en-US" sz="2000" dirty="0" smtClean="0">
                <a:solidFill>
                  <a:schemeClr val="tx1"/>
                </a:solidFill>
                <a:latin typeface="나눔스퀘어라운드 Bold" pitchFamily="50" charset="-127"/>
                <a:ea typeface="나눔스퀘어라운드 Bold" pitchFamily="50" charset="-127"/>
              </a:rPr>
              <a:t>범위가 같아야만 </a:t>
            </a:r>
            <a:endParaRPr lang="en-US" altLang="ko-KR" sz="2000" dirty="0">
              <a:solidFill>
                <a:schemeClr val="tx1"/>
              </a:solidFill>
              <a:latin typeface="나눔스퀘어라운드 Bold" pitchFamily="50" charset="-127"/>
              <a:ea typeface="나눔스퀘어라운드 Bold" pitchFamily="50" charset="-127"/>
            </a:endParaRPr>
          </a:p>
          <a:p>
            <a:pPr algn="just">
              <a:lnSpc>
                <a:spcPct val="120000"/>
              </a:lnSpc>
            </a:pPr>
            <a:r>
              <a:rPr lang="ko-KR" altLang="en-US" sz="2000" dirty="0" smtClean="0">
                <a:solidFill>
                  <a:schemeClr val="tx1"/>
                </a:solidFill>
                <a:latin typeface="나눔스퀘어라운드 Bold" pitchFamily="50" charset="-127"/>
                <a:ea typeface="나눔스퀘어라운드 Bold" pitchFamily="50" charset="-127"/>
              </a:rPr>
              <a:t>축 동기화를 할 수 있다</a:t>
            </a:r>
            <a:r>
              <a:rPr lang="en-US" altLang="ko-KR" sz="2000" dirty="0" smtClean="0">
                <a:solidFill>
                  <a:schemeClr val="tx1"/>
                </a:solidFill>
                <a:latin typeface="나눔스퀘어라운드 Bold" pitchFamily="50" charset="-127"/>
                <a:ea typeface="나눔스퀘어라운드 Bold" pitchFamily="50" charset="-127"/>
              </a:rPr>
              <a:t>.</a:t>
            </a:r>
          </a:p>
          <a:p>
            <a:pPr algn="just">
              <a:lnSpc>
                <a:spcPct val="120000"/>
              </a:lnSpc>
            </a:pPr>
            <a:r>
              <a:rPr lang="ko-KR" altLang="en-US" sz="2000" dirty="0" smtClean="0">
                <a:solidFill>
                  <a:schemeClr val="tx1"/>
                </a:solidFill>
                <a:latin typeface="나눔스퀘어라운드 Bold" pitchFamily="50" charset="-127"/>
                <a:ea typeface="나눔스퀘어라운드 Bold" pitchFamily="50" charset="-127"/>
              </a:rPr>
              <a:t>따라서</a:t>
            </a:r>
            <a:r>
              <a:rPr lang="en-US" altLang="ko-KR" sz="2000" dirty="0" smtClean="0">
                <a:solidFill>
                  <a:schemeClr val="tx1"/>
                </a:solidFill>
                <a:latin typeface="나눔스퀘어라운드 Bold" pitchFamily="50" charset="-127"/>
                <a:ea typeface="나눔스퀘어라운드 Bold" pitchFamily="50" charset="-127"/>
              </a:rPr>
              <a:t>, </a:t>
            </a:r>
            <a:r>
              <a:rPr lang="ko-KR" altLang="en-US" sz="2000" dirty="0" smtClean="0">
                <a:solidFill>
                  <a:schemeClr val="tx1"/>
                </a:solidFill>
                <a:latin typeface="나눔스퀘어라운드 Bold" pitchFamily="50" charset="-127"/>
                <a:ea typeface="나눔스퀘어라운드 Bold" pitchFamily="50" charset="-127"/>
              </a:rPr>
              <a:t>첫</a:t>
            </a:r>
            <a:r>
              <a:rPr lang="en-US" altLang="ko-KR" sz="2000" dirty="0" smtClean="0">
                <a:solidFill>
                  <a:schemeClr val="tx1"/>
                </a:solidFill>
                <a:latin typeface="나눔스퀘어라운드 Bold" pitchFamily="50" charset="-127"/>
                <a:ea typeface="나눔스퀘어라운드 Bold" pitchFamily="50" charset="-127"/>
              </a:rPr>
              <a:t> </a:t>
            </a:r>
            <a:r>
              <a:rPr lang="ko-KR" altLang="en-US" sz="2000" dirty="0" smtClean="0">
                <a:solidFill>
                  <a:schemeClr val="tx1"/>
                </a:solidFill>
                <a:latin typeface="나눔스퀘어라운드 Bold" pitchFamily="50" charset="-127"/>
                <a:ea typeface="나눔스퀘어라운드 Bold" pitchFamily="50" charset="-127"/>
              </a:rPr>
              <a:t>번째 그래프 에서만</a:t>
            </a:r>
            <a:endParaRPr lang="en-US" altLang="ko-KR" sz="2000" dirty="0" smtClean="0">
              <a:solidFill>
                <a:schemeClr val="tx1"/>
              </a:solidFill>
              <a:latin typeface="나눔스퀘어라운드 Bold" pitchFamily="50" charset="-127"/>
              <a:ea typeface="나눔스퀘어라운드 Bold" pitchFamily="50" charset="-127"/>
            </a:endParaRPr>
          </a:p>
          <a:p>
            <a:pPr algn="just">
              <a:lnSpc>
                <a:spcPct val="120000"/>
              </a:lnSpc>
            </a:pPr>
            <a:r>
              <a:rPr lang="ko-KR" altLang="en-US" sz="2000" dirty="0" smtClean="0">
                <a:solidFill>
                  <a:schemeClr val="tx1"/>
                </a:solidFill>
                <a:latin typeface="나눔스퀘어라운드 Bold" pitchFamily="50" charset="-127"/>
                <a:ea typeface="나눔스퀘어라운드 Bold" pitchFamily="50" charset="-127"/>
              </a:rPr>
              <a:t>축 동기화가 가능하다</a:t>
            </a:r>
            <a:r>
              <a:rPr lang="en-US" altLang="ko-KR" sz="2000" dirty="0" smtClean="0">
                <a:solidFill>
                  <a:schemeClr val="tx1"/>
                </a:solidFill>
                <a:latin typeface="나눔스퀘어라운드 Bold" pitchFamily="50" charset="-127"/>
                <a:ea typeface="나눔스퀘어라운드 Bold" pitchFamily="50" charset="-127"/>
              </a:rPr>
              <a:t>.</a:t>
            </a:r>
            <a:r>
              <a:rPr lang="ko-KR" altLang="en-US" sz="2000" dirty="0" smtClean="0">
                <a:solidFill>
                  <a:schemeClr val="tx1"/>
                </a:solidFill>
                <a:latin typeface="나눔스퀘어라운드 Bold" pitchFamily="50" charset="-127"/>
                <a:ea typeface="나눔스퀘어라운드 Bold" pitchFamily="50" charset="-127"/>
              </a:rPr>
              <a:t> </a:t>
            </a:r>
            <a:endParaRPr lang="en-US" altLang="ko-KR" sz="2000" dirty="0" smtClean="0">
              <a:solidFill>
                <a:schemeClr val="tx1"/>
              </a:solidFill>
              <a:latin typeface="나눔스퀘어라운드 Bold" pitchFamily="50" charset="-127"/>
              <a:ea typeface="나눔스퀘어라운드 Bold" pitchFamily="50" charset="-127"/>
            </a:endParaRPr>
          </a:p>
          <a:p>
            <a:pPr algn="just">
              <a:lnSpc>
                <a:spcPct val="120000"/>
              </a:lnSpc>
            </a:pPr>
            <a:r>
              <a:rPr lang="ko-KR" altLang="en-US" sz="2000" dirty="0" smtClean="0">
                <a:solidFill>
                  <a:schemeClr val="tx1"/>
                </a:solidFill>
                <a:latin typeface="나눔스퀘어라운드 Bold" pitchFamily="50" charset="-127"/>
                <a:ea typeface="나눔스퀘어라운드 Bold" pitchFamily="50" charset="-127"/>
              </a:rPr>
              <a:t>  </a:t>
            </a:r>
            <a:endParaRPr lang="en-US" altLang="ko-KR" sz="2000" dirty="0" smtClean="0">
              <a:solidFill>
                <a:schemeClr val="tx1"/>
              </a:solidFill>
              <a:latin typeface="나눔스퀘어라운드 Bold" pitchFamily="50" charset="-127"/>
              <a:ea typeface="나눔스퀘어라운드 Bold" pitchFamily="50" charset="-127"/>
            </a:endParaRPr>
          </a:p>
          <a:p>
            <a:pPr algn="just">
              <a:lnSpc>
                <a:spcPct val="120000"/>
              </a:lnSpc>
            </a:pPr>
            <a:endParaRPr lang="en-US" altLang="ko-KR" sz="2000" dirty="0">
              <a:solidFill>
                <a:schemeClr val="tx1"/>
              </a:solidFill>
              <a:latin typeface="나눔스퀘어라운드 Bold" pitchFamily="50" charset="-127"/>
              <a:ea typeface="나눔스퀘어라운드 Bold" pitchFamily="50" charset="-127"/>
            </a:endParaRPr>
          </a:p>
          <a:p>
            <a:pPr algn="just">
              <a:lnSpc>
                <a:spcPct val="120000"/>
              </a:lnSpc>
            </a:pPr>
            <a:endParaRPr lang="en-US" altLang="ko-KR" sz="2000" dirty="0" smtClean="0">
              <a:solidFill>
                <a:schemeClr val="tx1"/>
              </a:solidFill>
              <a:latin typeface="나눔스퀘어라운드 Bold" pitchFamily="50" charset="-127"/>
              <a:ea typeface="나눔스퀘어라운드 Bold" pitchFamily="50" charset="-127"/>
            </a:endParaRPr>
          </a:p>
          <a:p>
            <a:pPr algn="just">
              <a:lnSpc>
                <a:spcPct val="120000"/>
              </a:lnSpc>
            </a:pPr>
            <a:endParaRPr lang="en-US" altLang="ko-KR" sz="2000" dirty="0" smtClean="0">
              <a:solidFill>
                <a:schemeClr val="tx1"/>
              </a:solidFill>
              <a:latin typeface="나눔스퀘어라운드 Bold" pitchFamily="50" charset="-127"/>
              <a:ea typeface="나눔스퀘어라운드 Bold" pitchFamily="50" charset="-127"/>
            </a:endParaRPr>
          </a:p>
          <a:p>
            <a:pPr algn="just"/>
            <a:r>
              <a:rPr lang="ko-KR" altLang="en-US" sz="2000" dirty="0" smtClean="0">
                <a:solidFill>
                  <a:schemeClr val="tx1"/>
                </a:solidFill>
                <a:latin typeface="나눔스퀘어라운드 Bold" pitchFamily="50" charset="-127"/>
                <a:ea typeface="나눔스퀘어라운드 Bold" pitchFamily="50" charset="-127"/>
              </a:rPr>
              <a:t> </a:t>
            </a:r>
            <a:endParaRPr lang="ko-KR" altLang="en-US" sz="2000" dirty="0">
              <a:solidFill>
                <a:schemeClr val="tx1"/>
              </a:solidFill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6" name="타원 5"/>
          <p:cNvSpPr/>
          <p:nvPr/>
        </p:nvSpPr>
        <p:spPr>
          <a:xfrm>
            <a:off x="141941" y="1709118"/>
            <a:ext cx="290623" cy="283535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나눔스퀘어라운드 Bold" pitchFamily="50" charset="-127"/>
                <a:ea typeface="나눔스퀘어라운드 Bold" pitchFamily="50" charset="-127"/>
              </a:rPr>
              <a:t>1</a:t>
            </a:r>
            <a:endParaRPr lang="ko-KR" altLang="en-US" dirty="0"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182035" y="278991"/>
            <a:ext cx="11868197" cy="5631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altLang="ko-KR" sz="3200" dirty="0">
                <a:solidFill>
                  <a:schemeClr val="tx1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6</a:t>
            </a:r>
            <a:r>
              <a:rPr lang="en-US" altLang="ko-KR" sz="3200" dirty="0" smtClean="0">
                <a:solidFill>
                  <a:schemeClr val="tx1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.</a:t>
            </a:r>
            <a:r>
              <a:rPr lang="ko-KR" altLang="en-US" sz="3200" dirty="0">
                <a:solidFill>
                  <a:schemeClr val="tx1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 </a:t>
            </a:r>
            <a:r>
              <a:rPr lang="ko-KR" altLang="en-US" sz="3200" dirty="0" smtClean="0">
                <a:solidFill>
                  <a:schemeClr val="tx1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축 동기화 하기</a:t>
            </a:r>
            <a:r>
              <a:rPr lang="en-US" altLang="ko-KR" sz="3200" dirty="0" smtClean="0">
                <a:solidFill>
                  <a:schemeClr val="tx1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 </a:t>
            </a:r>
            <a:endParaRPr lang="ko-KR" altLang="en-US" sz="3200" dirty="0">
              <a:solidFill>
                <a:schemeClr val="tx1"/>
              </a:solidFill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8" name="타원 7"/>
          <p:cNvSpPr/>
          <p:nvPr/>
        </p:nvSpPr>
        <p:spPr>
          <a:xfrm>
            <a:off x="11131439" y="2373551"/>
            <a:ext cx="290623" cy="283535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나눔스퀘어라운드 Bold" pitchFamily="50" charset="-127"/>
                <a:ea typeface="나눔스퀘어라운드 Bold" pitchFamily="50" charset="-127"/>
              </a:rPr>
              <a:t>1</a:t>
            </a:r>
            <a:endParaRPr lang="ko-KR" altLang="en-US" dirty="0"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0325566" y="309626"/>
            <a:ext cx="1746888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r>
              <a:rPr lang="en-US" altLang="ko-KR" dirty="0" smtClean="0">
                <a:solidFill>
                  <a:srgbClr val="0070C0"/>
                </a:solidFill>
                <a:latin typeface="나눔스퀘어라운드 Bold" pitchFamily="50" charset="-127"/>
                <a:ea typeface="나눔스퀘어라운드 Bold" pitchFamily="50" charset="-127"/>
              </a:rPr>
              <a:t>Tableau </a:t>
            </a:r>
            <a:r>
              <a:rPr lang="ko-KR" altLang="en-US" dirty="0" smtClean="0">
                <a:solidFill>
                  <a:srgbClr val="0070C0"/>
                </a:solidFill>
                <a:latin typeface="나눔스퀘어라운드 Bold" pitchFamily="50" charset="-127"/>
                <a:ea typeface="나눔스퀘어라운드 Bold" pitchFamily="50" charset="-127"/>
              </a:rPr>
              <a:t>매뉴얼</a:t>
            </a:r>
            <a:endParaRPr lang="ko-KR" altLang="en-US" dirty="0">
              <a:solidFill>
                <a:srgbClr val="0070C0"/>
              </a:solidFill>
              <a:latin typeface="나눔스퀘어라운드 Bold" pitchFamily="50" charset="-127"/>
              <a:ea typeface="나눔스퀘어라운드 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096182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내용 개체 틀 8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320"/>
          <a:stretch/>
        </p:blipFill>
        <p:spPr>
          <a:xfrm>
            <a:off x="4097337" y="1070788"/>
            <a:ext cx="7621513" cy="5358809"/>
          </a:xfrm>
        </p:spPr>
      </p:pic>
      <p:sp>
        <p:nvSpPr>
          <p:cNvPr id="5" name="제목 1"/>
          <p:cNvSpPr txBox="1">
            <a:spLocks/>
          </p:cNvSpPr>
          <p:nvPr/>
        </p:nvSpPr>
        <p:spPr>
          <a:xfrm>
            <a:off x="602020" y="1334320"/>
            <a:ext cx="2892547" cy="41679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>
              <a:lnSpc>
                <a:spcPct val="120000"/>
              </a:lnSpc>
            </a:pPr>
            <a:r>
              <a:rPr lang="ko-KR" altLang="en-US" sz="1800" dirty="0" smtClean="0">
                <a:solidFill>
                  <a:schemeClr val="tx1"/>
                </a:solidFill>
                <a:latin typeface="나눔스퀘어라운드 Bold" pitchFamily="50" charset="-127"/>
                <a:ea typeface="나눔스퀘어라운드 Bold" pitchFamily="50" charset="-127"/>
              </a:rPr>
              <a:t>각 </a:t>
            </a:r>
            <a:r>
              <a:rPr lang="en-US" altLang="ko-KR" sz="1800" dirty="0" smtClean="0">
                <a:solidFill>
                  <a:schemeClr val="tx1"/>
                </a:solidFill>
                <a:latin typeface="나눔스퀘어라운드 Bold" pitchFamily="50" charset="-127"/>
                <a:ea typeface="나눔스퀘어라운드 Bold" pitchFamily="50" charset="-127"/>
              </a:rPr>
              <a:t>volume </a:t>
            </a:r>
            <a:r>
              <a:rPr lang="ko-KR" altLang="en-US" sz="1800" dirty="0" smtClean="0">
                <a:solidFill>
                  <a:schemeClr val="tx1"/>
                </a:solidFill>
                <a:latin typeface="나눔스퀘어라운드 Bold" pitchFamily="50" charset="-127"/>
                <a:ea typeface="나눔스퀘어라운드 Bold" pitchFamily="50" charset="-127"/>
              </a:rPr>
              <a:t>축을 선택 </a:t>
            </a:r>
            <a:endParaRPr lang="en-US" altLang="ko-KR" sz="1800" dirty="0" smtClean="0">
              <a:solidFill>
                <a:schemeClr val="tx1"/>
              </a:solidFill>
              <a:latin typeface="나눔스퀘어라운드 Bold" pitchFamily="50" charset="-127"/>
              <a:ea typeface="나눔스퀘어라운드 Bold" pitchFamily="50" charset="-127"/>
            </a:endParaRPr>
          </a:p>
          <a:p>
            <a:pPr algn="just">
              <a:lnSpc>
                <a:spcPct val="120000"/>
              </a:lnSpc>
            </a:pPr>
            <a:r>
              <a:rPr lang="ko-KR" altLang="en-US" sz="1800" dirty="0" smtClean="0">
                <a:solidFill>
                  <a:schemeClr val="tx1"/>
                </a:solidFill>
                <a:latin typeface="나눔스퀘어라운드 Bold" pitchFamily="50" charset="-127"/>
                <a:ea typeface="나눔스퀘어라운드 Bold" pitchFamily="50" charset="-127"/>
              </a:rPr>
              <a:t>크기 탭 을 누른 후 바를 </a:t>
            </a:r>
            <a:endParaRPr lang="en-US" altLang="ko-KR" sz="1800" dirty="0" smtClean="0">
              <a:solidFill>
                <a:schemeClr val="tx1"/>
              </a:solidFill>
              <a:latin typeface="나눔스퀘어라운드 Bold" pitchFamily="50" charset="-127"/>
              <a:ea typeface="나눔스퀘어라운드 Bold" pitchFamily="50" charset="-127"/>
            </a:endParaRPr>
          </a:p>
          <a:p>
            <a:pPr algn="just">
              <a:lnSpc>
                <a:spcPct val="120000"/>
              </a:lnSpc>
            </a:pPr>
            <a:r>
              <a:rPr lang="ko-KR" altLang="en-US" sz="1800" dirty="0" smtClean="0">
                <a:solidFill>
                  <a:schemeClr val="tx1"/>
                </a:solidFill>
                <a:latin typeface="나눔스퀘어라운드 Bold" pitchFamily="50" charset="-127"/>
                <a:ea typeface="나눔스퀘어라운드 Bold" pitchFamily="50" charset="-127"/>
              </a:rPr>
              <a:t>이동 하여 라인의 굵기를 조정 한다</a:t>
            </a:r>
            <a:r>
              <a:rPr lang="en-US" altLang="ko-KR" sz="1800" dirty="0" smtClean="0">
                <a:solidFill>
                  <a:schemeClr val="tx1"/>
                </a:solidFill>
                <a:latin typeface="나눔스퀘어라운드 Bold" pitchFamily="50" charset="-127"/>
                <a:ea typeface="나눔스퀘어라운드 Bold" pitchFamily="50" charset="-127"/>
              </a:rPr>
              <a:t>.</a:t>
            </a:r>
            <a:r>
              <a:rPr lang="ko-KR" altLang="en-US" sz="1800" dirty="0" smtClean="0">
                <a:solidFill>
                  <a:schemeClr val="tx1"/>
                </a:solidFill>
                <a:latin typeface="나눔스퀘어라운드 Bold" pitchFamily="50" charset="-127"/>
                <a:ea typeface="나눔스퀘어라운드 Bold" pitchFamily="50" charset="-127"/>
              </a:rPr>
              <a:t> </a:t>
            </a:r>
            <a:endParaRPr lang="en-US" altLang="ko-KR" sz="1800" dirty="0" smtClean="0">
              <a:solidFill>
                <a:schemeClr val="tx1"/>
              </a:solidFill>
              <a:latin typeface="나눔스퀘어라운드 Bold" pitchFamily="50" charset="-127"/>
              <a:ea typeface="나눔스퀘어라운드 Bold" pitchFamily="50" charset="-127"/>
            </a:endParaRPr>
          </a:p>
          <a:p>
            <a:pPr algn="just">
              <a:lnSpc>
                <a:spcPct val="120000"/>
              </a:lnSpc>
            </a:pPr>
            <a:endParaRPr lang="en-US" altLang="ko-KR" sz="1800" dirty="0">
              <a:solidFill>
                <a:schemeClr val="tx1"/>
              </a:solidFill>
              <a:latin typeface="나눔스퀘어라운드 Bold" pitchFamily="50" charset="-127"/>
              <a:ea typeface="나눔스퀘어라운드 Bold" pitchFamily="50" charset="-127"/>
            </a:endParaRPr>
          </a:p>
          <a:p>
            <a:pPr algn="just">
              <a:lnSpc>
                <a:spcPct val="120000"/>
              </a:lnSpc>
            </a:pPr>
            <a:r>
              <a:rPr lang="ko-KR" altLang="en-US" sz="1800" dirty="0" smtClean="0">
                <a:solidFill>
                  <a:schemeClr val="tx1"/>
                </a:solidFill>
                <a:latin typeface="나눔스퀘어라운드 Bold" pitchFamily="50" charset="-127"/>
                <a:ea typeface="나눔스퀘어라운드 Bold" pitchFamily="50" charset="-127"/>
              </a:rPr>
              <a:t>  </a:t>
            </a:r>
            <a:endParaRPr lang="en-US" altLang="ko-KR" sz="1800" dirty="0" smtClean="0">
              <a:solidFill>
                <a:schemeClr val="tx1"/>
              </a:solidFill>
              <a:latin typeface="나눔스퀘어라운드 Bold" pitchFamily="50" charset="-127"/>
              <a:ea typeface="나눔스퀘어라운드 Bold" pitchFamily="50" charset="-127"/>
            </a:endParaRPr>
          </a:p>
          <a:p>
            <a:pPr algn="just">
              <a:lnSpc>
                <a:spcPct val="120000"/>
              </a:lnSpc>
            </a:pPr>
            <a:endParaRPr lang="en-US" altLang="ko-KR" sz="1800" dirty="0">
              <a:solidFill>
                <a:schemeClr val="tx1"/>
              </a:solidFill>
              <a:latin typeface="나눔스퀘어라운드 Bold" pitchFamily="50" charset="-127"/>
              <a:ea typeface="나눔스퀘어라운드 Bold" pitchFamily="50" charset="-127"/>
            </a:endParaRPr>
          </a:p>
          <a:p>
            <a:pPr algn="just">
              <a:lnSpc>
                <a:spcPct val="120000"/>
              </a:lnSpc>
            </a:pPr>
            <a:endParaRPr lang="en-US" altLang="ko-KR" sz="1800" dirty="0" smtClean="0">
              <a:solidFill>
                <a:schemeClr val="tx1"/>
              </a:solidFill>
              <a:latin typeface="나눔스퀘어라운드 Bold" pitchFamily="50" charset="-127"/>
              <a:ea typeface="나눔스퀘어라운드 Bold" pitchFamily="50" charset="-127"/>
            </a:endParaRPr>
          </a:p>
          <a:p>
            <a:pPr algn="just">
              <a:lnSpc>
                <a:spcPct val="120000"/>
              </a:lnSpc>
            </a:pPr>
            <a:endParaRPr lang="en-US" altLang="ko-KR" sz="1800" dirty="0" smtClean="0">
              <a:solidFill>
                <a:schemeClr val="tx1"/>
              </a:solidFill>
              <a:latin typeface="나눔스퀘어라운드 Bold" pitchFamily="50" charset="-127"/>
              <a:ea typeface="나눔스퀘어라운드 Bold" pitchFamily="50" charset="-127"/>
            </a:endParaRPr>
          </a:p>
          <a:p>
            <a:pPr algn="just"/>
            <a:r>
              <a:rPr lang="ko-KR" altLang="en-US" sz="1800" dirty="0" smtClean="0">
                <a:solidFill>
                  <a:schemeClr val="tx1"/>
                </a:solidFill>
                <a:latin typeface="나눔스퀘어라운드 Bold" pitchFamily="50" charset="-127"/>
                <a:ea typeface="나눔스퀘어라운드 Bold" pitchFamily="50" charset="-127"/>
              </a:rPr>
              <a:t> </a:t>
            </a:r>
            <a:endParaRPr lang="ko-KR" altLang="en-US" sz="1800" dirty="0">
              <a:solidFill>
                <a:schemeClr val="tx1"/>
              </a:solidFill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6" name="타원 5"/>
          <p:cNvSpPr/>
          <p:nvPr/>
        </p:nvSpPr>
        <p:spPr>
          <a:xfrm>
            <a:off x="284816" y="1842468"/>
            <a:ext cx="290623" cy="283535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나눔스퀘어라운드 Bold" pitchFamily="50" charset="-127"/>
                <a:ea typeface="나눔스퀘어라운드 Bold" pitchFamily="50" charset="-127"/>
              </a:rPr>
              <a:t>1</a:t>
            </a:r>
            <a:endParaRPr lang="ko-KR" altLang="en-US" dirty="0"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182035" y="364716"/>
            <a:ext cx="11868197" cy="5631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altLang="ko-KR" sz="3200" dirty="0" smtClean="0">
                <a:solidFill>
                  <a:schemeClr val="tx1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7.</a:t>
            </a:r>
            <a:r>
              <a:rPr lang="ko-KR" altLang="en-US" sz="3200" dirty="0" smtClean="0">
                <a:solidFill>
                  <a:schemeClr val="tx1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 선 굵기 조절 하기</a:t>
            </a:r>
            <a:r>
              <a:rPr lang="en-US" altLang="ko-KR" sz="3200" dirty="0" smtClean="0">
                <a:solidFill>
                  <a:schemeClr val="tx1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 </a:t>
            </a:r>
            <a:endParaRPr lang="ko-KR" altLang="en-US" sz="3200" dirty="0">
              <a:solidFill>
                <a:schemeClr val="tx1"/>
              </a:solidFill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8" name="타원 7"/>
          <p:cNvSpPr/>
          <p:nvPr/>
        </p:nvSpPr>
        <p:spPr>
          <a:xfrm>
            <a:off x="5086165" y="2744361"/>
            <a:ext cx="290623" cy="283535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나눔스퀘어라운드 Bold" pitchFamily="50" charset="-127"/>
                <a:ea typeface="나눔스퀘어라운드 Bold" pitchFamily="50" charset="-127"/>
              </a:rPr>
              <a:t>1</a:t>
            </a:r>
            <a:endParaRPr lang="ko-KR" altLang="en-US" dirty="0"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0325566" y="309626"/>
            <a:ext cx="1746888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r>
              <a:rPr lang="en-US" altLang="ko-KR" dirty="0" smtClean="0">
                <a:solidFill>
                  <a:srgbClr val="0070C0"/>
                </a:solidFill>
                <a:latin typeface="나눔스퀘어라운드 Bold" pitchFamily="50" charset="-127"/>
                <a:ea typeface="나눔스퀘어라운드 Bold" pitchFamily="50" charset="-127"/>
              </a:rPr>
              <a:t>Tableau </a:t>
            </a:r>
            <a:r>
              <a:rPr lang="ko-KR" altLang="en-US" dirty="0" smtClean="0">
                <a:solidFill>
                  <a:srgbClr val="0070C0"/>
                </a:solidFill>
                <a:latin typeface="나눔스퀘어라운드 Bold" pitchFamily="50" charset="-127"/>
                <a:ea typeface="나눔스퀘어라운드 Bold" pitchFamily="50" charset="-127"/>
              </a:rPr>
              <a:t>매뉴얼</a:t>
            </a:r>
            <a:endParaRPr lang="ko-KR" altLang="en-US" dirty="0">
              <a:solidFill>
                <a:srgbClr val="0070C0"/>
              </a:solidFill>
              <a:latin typeface="나눔스퀘어라운드 Bold" pitchFamily="50" charset="-127"/>
              <a:ea typeface="나눔스퀘어라운드 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190129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내용 개체 틀 8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224"/>
          <a:stretch/>
        </p:blipFill>
        <p:spPr>
          <a:xfrm>
            <a:off x="4078288" y="1108888"/>
            <a:ext cx="7749104" cy="5344632"/>
          </a:xfrm>
        </p:spPr>
      </p:pic>
      <p:sp>
        <p:nvSpPr>
          <p:cNvPr id="5" name="제목 1"/>
          <p:cNvSpPr txBox="1">
            <a:spLocks/>
          </p:cNvSpPr>
          <p:nvPr/>
        </p:nvSpPr>
        <p:spPr>
          <a:xfrm>
            <a:off x="506770" y="1543870"/>
            <a:ext cx="2892547" cy="41679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>
              <a:lnSpc>
                <a:spcPct val="120000"/>
              </a:lnSpc>
            </a:pPr>
            <a:r>
              <a:rPr lang="ko-KR" altLang="en-US" sz="1800" dirty="0" smtClean="0">
                <a:solidFill>
                  <a:schemeClr val="tx1"/>
                </a:solidFill>
                <a:latin typeface="나눔스퀘어라운드 Bold" pitchFamily="50" charset="-127"/>
                <a:ea typeface="나눔스퀘어라운드 Bold" pitchFamily="50" charset="-127"/>
              </a:rPr>
              <a:t>각 </a:t>
            </a:r>
            <a:r>
              <a:rPr lang="en-US" altLang="ko-KR" sz="1800" dirty="0" smtClean="0">
                <a:solidFill>
                  <a:schemeClr val="tx1"/>
                </a:solidFill>
                <a:latin typeface="나눔스퀘어라운드 Bold" pitchFamily="50" charset="-127"/>
                <a:ea typeface="나눔스퀘어라운드 Bold" pitchFamily="50" charset="-127"/>
              </a:rPr>
              <a:t> </a:t>
            </a:r>
            <a:r>
              <a:rPr lang="ko-KR" altLang="en-US" sz="1800" dirty="0" smtClean="0">
                <a:solidFill>
                  <a:schemeClr val="tx1"/>
                </a:solidFill>
                <a:latin typeface="나눔스퀘어라운드 Bold" pitchFamily="50" charset="-127"/>
                <a:ea typeface="나눔스퀘어라운드 Bold" pitchFamily="50" charset="-127"/>
              </a:rPr>
              <a:t>축을 </a:t>
            </a:r>
            <a:endParaRPr lang="en-US" altLang="ko-KR" sz="1800" dirty="0" smtClean="0">
              <a:solidFill>
                <a:schemeClr val="tx1"/>
              </a:solidFill>
              <a:latin typeface="나눔스퀘어라운드 Bold" pitchFamily="50" charset="-127"/>
              <a:ea typeface="나눔스퀘어라운드 Bold" pitchFamily="50" charset="-127"/>
            </a:endParaRPr>
          </a:p>
          <a:p>
            <a:pPr algn="just">
              <a:lnSpc>
                <a:spcPct val="120000"/>
              </a:lnSpc>
            </a:pPr>
            <a:r>
              <a:rPr lang="ko-KR" altLang="en-US" sz="1800" dirty="0" smtClean="0">
                <a:solidFill>
                  <a:schemeClr val="tx1"/>
                </a:solidFill>
                <a:latin typeface="나눔스퀘어라운드 Bold" pitchFamily="50" charset="-127"/>
                <a:ea typeface="나눔스퀘어라운드 Bold" pitchFamily="50" charset="-127"/>
              </a:rPr>
              <a:t>선택</a:t>
            </a:r>
            <a:r>
              <a:rPr lang="en-US" altLang="ko-KR" sz="1800" dirty="0" smtClean="0">
                <a:solidFill>
                  <a:schemeClr val="tx1"/>
                </a:solidFill>
                <a:latin typeface="나눔스퀘어라운드 Bold" pitchFamily="50" charset="-127"/>
                <a:ea typeface="나눔스퀘어라운드 Bold" pitchFamily="50" charset="-127"/>
              </a:rPr>
              <a:t>(</a:t>
            </a:r>
            <a:r>
              <a:rPr lang="ko-KR" altLang="en-US" sz="1800" dirty="0" smtClean="0">
                <a:solidFill>
                  <a:schemeClr val="tx1"/>
                </a:solidFill>
                <a:latin typeface="나눔스퀘어라운드 Bold" pitchFamily="50" charset="-127"/>
                <a:ea typeface="나눔스퀘어라운드 Bold" pitchFamily="50" charset="-127"/>
              </a:rPr>
              <a:t>나타내고자 하는</a:t>
            </a:r>
            <a:r>
              <a:rPr lang="en-US" altLang="ko-KR" sz="1800" dirty="0" smtClean="0">
                <a:solidFill>
                  <a:schemeClr val="tx1"/>
                </a:solidFill>
                <a:latin typeface="나눔스퀘어라운드 Bold" pitchFamily="50" charset="-127"/>
                <a:ea typeface="나눔스퀘어라운드 Bold" pitchFamily="50" charset="-127"/>
              </a:rPr>
              <a:t>)</a:t>
            </a:r>
            <a:r>
              <a:rPr lang="ko-KR" altLang="en-US" sz="1800" dirty="0" smtClean="0">
                <a:solidFill>
                  <a:schemeClr val="tx1"/>
                </a:solidFill>
                <a:latin typeface="나눔스퀘어라운드 Bold" pitchFamily="50" charset="-127"/>
                <a:ea typeface="나눔스퀘어라운드 Bold" pitchFamily="50" charset="-127"/>
              </a:rPr>
              <a:t> </a:t>
            </a:r>
            <a:endParaRPr lang="en-US" altLang="ko-KR" sz="1800" dirty="0" smtClean="0">
              <a:solidFill>
                <a:schemeClr val="tx1"/>
              </a:solidFill>
              <a:latin typeface="나눔스퀘어라운드 Bold" pitchFamily="50" charset="-127"/>
              <a:ea typeface="나눔스퀘어라운드 Bold" pitchFamily="50" charset="-127"/>
            </a:endParaRPr>
          </a:p>
          <a:p>
            <a:pPr algn="just">
              <a:lnSpc>
                <a:spcPct val="120000"/>
              </a:lnSpc>
            </a:pPr>
            <a:r>
              <a:rPr lang="ko-KR" altLang="en-US" sz="1800" dirty="0" smtClean="0">
                <a:solidFill>
                  <a:schemeClr val="tx1"/>
                </a:solidFill>
                <a:latin typeface="나눔스퀘어라운드 Bold" pitchFamily="50" charset="-127"/>
                <a:ea typeface="나눔스퀘어라운드 Bold" pitchFamily="50" charset="-127"/>
              </a:rPr>
              <a:t>레이블 탭 을 누른 후마크레이블표시에 체크 하면</a:t>
            </a:r>
            <a:endParaRPr lang="en-US" altLang="ko-KR" sz="1800" dirty="0" smtClean="0">
              <a:solidFill>
                <a:schemeClr val="tx1"/>
              </a:solidFill>
              <a:latin typeface="나눔스퀘어라운드 Bold" pitchFamily="50" charset="-127"/>
              <a:ea typeface="나눔스퀘어라운드 Bold" pitchFamily="50" charset="-127"/>
            </a:endParaRPr>
          </a:p>
          <a:p>
            <a:pPr algn="just">
              <a:lnSpc>
                <a:spcPct val="120000"/>
              </a:lnSpc>
            </a:pPr>
            <a:r>
              <a:rPr lang="ko-KR" altLang="en-US" sz="1800" dirty="0" smtClean="0">
                <a:solidFill>
                  <a:schemeClr val="tx1"/>
                </a:solidFill>
                <a:latin typeface="나눔스퀘어라운드 Bold" pitchFamily="50" charset="-127"/>
                <a:ea typeface="나눔스퀘어라운드 Bold" pitchFamily="50" charset="-127"/>
              </a:rPr>
              <a:t>마크레이블을 표시 할 수 </a:t>
            </a:r>
            <a:endParaRPr lang="en-US" altLang="ko-KR" sz="1800" dirty="0" smtClean="0">
              <a:solidFill>
                <a:schemeClr val="tx1"/>
              </a:solidFill>
              <a:latin typeface="나눔스퀘어라운드 Bold" pitchFamily="50" charset="-127"/>
              <a:ea typeface="나눔스퀘어라운드 Bold" pitchFamily="50" charset="-127"/>
            </a:endParaRPr>
          </a:p>
          <a:p>
            <a:pPr algn="just">
              <a:lnSpc>
                <a:spcPct val="120000"/>
              </a:lnSpc>
            </a:pPr>
            <a:r>
              <a:rPr lang="ko-KR" altLang="en-US" sz="1800" dirty="0" smtClean="0">
                <a:solidFill>
                  <a:schemeClr val="tx1"/>
                </a:solidFill>
                <a:latin typeface="나눔스퀘어라운드 Bold" pitchFamily="50" charset="-127"/>
                <a:ea typeface="나눔스퀘어라운드 Bold" pitchFamily="50" charset="-127"/>
              </a:rPr>
              <a:t>있다</a:t>
            </a:r>
            <a:r>
              <a:rPr lang="en-US" altLang="ko-KR" sz="1800" dirty="0" smtClean="0">
                <a:solidFill>
                  <a:schemeClr val="tx1"/>
                </a:solidFill>
                <a:latin typeface="나눔스퀘어라운드 Bold" pitchFamily="50" charset="-127"/>
                <a:ea typeface="나눔스퀘어라운드 Bold" pitchFamily="50" charset="-127"/>
              </a:rPr>
              <a:t>.</a:t>
            </a:r>
          </a:p>
          <a:p>
            <a:pPr algn="just">
              <a:lnSpc>
                <a:spcPct val="120000"/>
              </a:lnSpc>
            </a:pPr>
            <a:endParaRPr lang="en-US" altLang="ko-KR" sz="1800" dirty="0">
              <a:solidFill>
                <a:schemeClr val="tx1"/>
              </a:solidFill>
              <a:latin typeface="나눔스퀘어라운드 Bold" pitchFamily="50" charset="-127"/>
              <a:ea typeface="나눔스퀘어라운드 Bold" pitchFamily="50" charset="-127"/>
            </a:endParaRPr>
          </a:p>
          <a:p>
            <a:pPr algn="just">
              <a:lnSpc>
                <a:spcPct val="120000"/>
              </a:lnSpc>
            </a:pPr>
            <a:r>
              <a:rPr lang="ko-KR" altLang="en-US" sz="1800" dirty="0" smtClean="0">
                <a:solidFill>
                  <a:schemeClr val="tx1"/>
                </a:solidFill>
                <a:latin typeface="나눔스퀘어라운드 Bold" pitchFamily="50" charset="-127"/>
                <a:ea typeface="나눔스퀘어라운드 Bold" pitchFamily="50" charset="-127"/>
              </a:rPr>
              <a:t>  </a:t>
            </a:r>
            <a:endParaRPr lang="en-US" altLang="ko-KR" sz="1800" dirty="0" smtClean="0">
              <a:solidFill>
                <a:schemeClr val="tx1"/>
              </a:solidFill>
              <a:latin typeface="나눔스퀘어라운드 Bold" pitchFamily="50" charset="-127"/>
              <a:ea typeface="나눔스퀘어라운드 Bold" pitchFamily="50" charset="-127"/>
            </a:endParaRPr>
          </a:p>
          <a:p>
            <a:pPr algn="just">
              <a:lnSpc>
                <a:spcPct val="120000"/>
              </a:lnSpc>
            </a:pPr>
            <a:endParaRPr lang="en-US" altLang="ko-KR" sz="1800" dirty="0">
              <a:solidFill>
                <a:schemeClr val="tx1"/>
              </a:solidFill>
              <a:latin typeface="나눔스퀘어라운드 Bold" pitchFamily="50" charset="-127"/>
              <a:ea typeface="나눔스퀘어라운드 Bold" pitchFamily="50" charset="-127"/>
            </a:endParaRPr>
          </a:p>
          <a:p>
            <a:pPr algn="just">
              <a:lnSpc>
                <a:spcPct val="120000"/>
              </a:lnSpc>
            </a:pPr>
            <a:endParaRPr lang="en-US" altLang="ko-KR" sz="1800" dirty="0" smtClean="0">
              <a:solidFill>
                <a:schemeClr val="tx1"/>
              </a:solidFill>
              <a:latin typeface="나눔스퀘어라운드 Bold" pitchFamily="50" charset="-127"/>
              <a:ea typeface="나눔스퀘어라운드 Bold" pitchFamily="50" charset="-127"/>
            </a:endParaRPr>
          </a:p>
          <a:p>
            <a:pPr algn="just">
              <a:lnSpc>
                <a:spcPct val="120000"/>
              </a:lnSpc>
            </a:pPr>
            <a:endParaRPr lang="en-US" altLang="ko-KR" sz="1800" dirty="0" smtClean="0">
              <a:solidFill>
                <a:schemeClr val="tx1"/>
              </a:solidFill>
              <a:latin typeface="나눔스퀘어라운드 Bold" pitchFamily="50" charset="-127"/>
              <a:ea typeface="나눔스퀘어라운드 Bold" pitchFamily="50" charset="-127"/>
            </a:endParaRPr>
          </a:p>
          <a:p>
            <a:pPr algn="just"/>
            <a:r>
              <a:rPr lang="ko-KR" altLang="en-US" sz="1800" dirty="0" smtClean="0">
                <a:solidFill>
                  <a:schemeClr val="tx1"/>
                </a:solidFill>
                <a:latin typeface="나눔스퀘어라운드 Bold" pitchFamily="50" charset="-127"/>
                <a:ea typeface="나눔스퀘어라운드 Bold" pitchFamily="50" charset="-127"/>
              </a:rPr>
              <a:t> </a:t>
            </a:r>
            <a:endParaRPr lang="ko-KR" altLang="en-US" sz="1800" dirty="0">
              <a:solidFill>
                <a:schemeClr val="tx1"/>
              </a:solidFill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6" name="타원 5"/>
          <p:cNvSpPr/>
          <p:nvPr/>
        </p:nvSpPr>
        <p:spPr>
          <a:xfrm>
            <a:off x="246716" y="1699593"/>
            <a:ext cx="290623" cy="283535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나눔스퀘어라운드 Bold" pitchFamily="50" charset="-127"/>
                <a:ea typeface="나눔스퀘어라운드 Bold" pitchFamily="50" charset="-127"/>
              </a:rPr>
              <a:t>1</a:t>
            </a:r>
            <a:endParaRPr lang="ko-KR" altLang="en-US" dirty="0"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182035" y="317091"/>
            <a:ext cx="11868197" cy="5631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altLang="ko-KR" sz="3200" dirty="0">
                <a:solidFill>
                  <a:schemeClr val="tx1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8</a:t>
            </a:r>
            <a:r>
              <a:rPr lang="en-US" altLang="ko-KR" sz="3200" dirty="0" smtClean="0">
                <a:solidFill>
                  <a:schemeClr val="tx1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.</a:t>
            </a:r>
            <a:r>
              <a:rPr lang="ko-KR" altLang="en-US" sz="3200" dirty="0" smtClean="0">
                <a:solidFill>
                  <a:schemeClr val="tx1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 마크 레이블 표시 </a:t>
            </a:r>
            <a:r>
              <a:rPr lang="en-US" altLang="ko-KR" sz="3200" dirty="0" smtClean="0">
                <a:solidFill>
                  <a:schemeClr val="tx1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 </a:t>
            </a:r>
            <a:endParaRPr lang="ko-KR" altLang="en-US" sz="3200" dirty="0">
              <a:solidFill>
                <a:schemeClr val="tx1"/>
              </a:solidFill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8" name="타원 7"/>
          <p:cNvSpPr/>
          <p:nvPr/>
        </p:nvSpPr>
        <p:spPr>
          <a:xfrm>
            <a:off x="5336473" y="2782461"/>
            <a:ext cx="290623" cy="283535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나눔스퀘어라운드 Bold" pitchFamily="50" charset="-127"/>
                <a:ea typeface="나눔스퀘어라운드 Bold" pitchFamily="50" charset="-127"/>
              </a:rPr>
              <a:t>1</a:t>
            </a:r>
            <a:endParaRPr lang="ko-KR" altLang="en-US" dirty="0"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0325566" y="309626"/>
            <a:ext cx="1746888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r>
              <a:rPr lang="en-US" altLang="ko-KR" dirty="0" smtClean="0">
                <a:solidFill>
                  <a:srgbClr val="0070C0"/>
                </a:solidFill>
                <a:latin typeface="나눔스퀘어라운드 Bold" pitchFamily="50" charset="-127"/>
                <a:ea typeface="나눔스퀘어라운드 Bold" pitchFamily="50" charset="-127"/>
              </a:rPr>
              <a:t>Tableau </a:t>
            </a:r>
            <a:r>
              <a:rPr lang="ko-KR" altLang="en-US" dirty="0" smtClean="0">
                <a:solidFill>
                  <a:srgbClr val="0070C0"/>
                </a:solidFill>
                <a:latin typeface="나눔스퀘어라운드 Bold" pitchFamily="50" charset="-127"/>
                <a:ea typeface="나눔스퀘어라운드 Bold" pitchFamily="50" charset="-127"/>
              </a:rPr>
              <a:t>매뉴얼</a:t>
            </a:r>
            <a:endParaRPr lang="ko-KR" altLang="en-US" dirty="0">
              <a:solidFill>
                <a:srgbClr val="0070C0"/>
              </a:solidFill>
              <a:latin typeface="나눔스퀘어라운드 Bold" pitchFamily="50" charset="-127"/>
              <a:ea typeface="나눔스퀘어라운드 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8805097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497245" y="1543870"/>
            <a:ext cx="2892547" cy="41679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>
              <a:lnSpc>
                <a:spcPct val="120000"/>
              </a:lnSpc>
            </a:pPr>
            <a:r>
              <a:rPr lang="ko-KR" altLang="en-US" sz="2000" dirty="0" smtClean="0">
                <a:solidFill>
                  <a:schemeClr val="tx1"/>
                </a:solidFill>
                <a:latin typeface="나눔스퀘어라운드 Bold" pitchFamily="50" charset="-127"/>
                <a:ea typeface="나눔스퀘어라운드 Bold" pitchFamily="50" charset="-127"/>
              </a:rPr>
              <a:t>간격을 조정 하고자 하는 </a:t>
            </a:r>
            <a:endParaRPr lang="en-US" altLang="ko-KR" sz="2000" dirty="0" smtClean="0">
              <a:solidFill>
                <a:schemeClr val="tx1"/>
              </a:solidFill>
              <a:latin typeface="나눔스퀘어라운드 Bold" pitchFamily="50" charset="-127"/>
              <a:ea typeface="나눔스퀘어라운드 Bold" pitchFamily="50" charset="-127"/>
            </a:endParaRPr>
          </a:p>
          <a:p>
            <a:pPr algn="just">
              <a:lnSpc>
                <a:spcPct val="120000"/>
              </a:lnSpc>
            </a:pPr>
            <a:r>
              <a:rPr lang="ko-KR" altLang="en-US" sz="2000" dirty="0" smtClean="0">
                <a:solidFill>
                  <a:schemeClr val="tx1"/>
                </a:solidFill>
                <a:latin typeface="나눔스퀘어라운드 Bold" pitchFamily="50" charset="-127"/>
                <a:ea typeface="나눔스퀘어라운드 Bold" pitchFamily="50" charset="-127"/>
              </a:rPr>
              <a:t>축을 선택 후 오른쪽 마우스 클릭 후 축 편집을 </a:t>
            </a:r>
            <a:endParaRPr lang="en-US" altLang="ko-KR" sz="2000" dirty="0" smtClean="0">
              <a:solidFill>
                <a:schemeClr val="tx1"/>
              </a:solidFill>
              <a:latin typeface="나눔스퀘어라운드 Bold" pitchFamily="50" charset="-127"/>
              <a:ea typeface="나눔스퀘어라운드 Bold" pitchFamily="50" charset="-127"/>
            </a:endParaRPr>
          </a:p>
          <a:p>
            <a:pPr algn="just">
              <a:lnSpc>
                <a:spcPct val="120000"/>
              </a:lnSpc>
            </a:pPr>
            <a:r>
              <a:rPr lang="ko-KR" altLang="en-US" sz="2000" dirty="0" smtClean="0">
                <a:solidFill>
                  <a:schemeClr val="tx1"/>
                </a:solidFill>
                <a:latin typeface="나눔스퀘어라운드 Bold" pitchFamily="50" charset="-127"/>
                <a:ea typeface="나눔스퀘어라운드 Bold" pitchFamily="50" charset="-127"/>
              </a:rPr>
              <a:t>선택 한다</a:t>
            </a:r>
            <a:r>
              <a:rPr lang="en-US" altLang="ko-KR" sz="2000" dirty="0" smtClean="0">
                <a:solidFill>
                  <a:schemeClr val="tx1"/>
                </a:solidFill>
                <a:latin typeface="나눔스퀘어라운드 Bold" pitchFamily="50" charset="-127"/>
                <a:ea typeface="나눔스퀘어라운드 Bold" pitchFamily="50" charset="-127"/>
              </a:rPr>
              <a:t>.</a:t>
            </a:r>
            <a:r>
              <a:rPr lang="ko-KR" altLang="en-US" sz="2000" dirty="0" smtClean="0">
                <a:solidFill>
                  <a:schemeClr val="tx1"/>
                </a:solidFill>
                <a:latin typeface="나눔스퀘어라운드 Bold" pitchFamily="50" charset="-127"/>
                <a:ea typeface="나눔스퀘어라운드 Bold" pitchFamily="50" charset="-127"/>
              </a:rPr>
              <a:t> </a:t>
            </a:r>
            <a:endParaRPr lang="en-US" altLang="ko-KR" sz="2000" dirty="0" smtClean="0">
              <a:solidFill>
                <a:schemeClr val="tx1"/>
              </a:solidFill>
              <a:latin typeface="나눔스퀘어라운드 Bold" pitchFamily="50" charset="-127"/>
              <a:ea typeface="나눔스퀘어라운드 Bold" pitchFamily="50" charset="-127"/>
            </a:endParaRPr>
          </a:p>
          <a:p>
            <a:pPr algn="just">
              <a:lnSpc>
                <a:spcPct val="120000"/>
              </a:lnSpc>
            </a:pPr>
            <a:endParaRPr lang="en-US" altLang="ko-KR" sz="2000" dirty="0" smtClean="0">
              <a:solidFill>
                <a:schemeClr val="tx1"/>
              </a:solidFill>
              <a:latin typeface="나눔스퀘어라운드 Bold" pitchFamily="50" charset="-127"/>
              <a:ea typeface="나눔스퀘어라운드 Bold" pitchFamily="50" charset="-127"/>
            </a:endParaRPr>
          </a:p>
          <a:p>
            <a:pPr algn="just">
              <a:lnSpc>
                <a:spcPct val="120000"/>
              </a:lnSpc>
            </a:pPr>
            <a:r>
              <a:rPr lang="ko-KR" altLang="en-US" sz="2000" dirty="0" smtClean="0">
                <a:solidFill>
                  <a:schemeClr val="tx1"/>
                </a:solidFill>
                <a:latin typeface="나눔스퀘어라운드 Bold" pitchFamily="50" charset="-127"/>
                <a:ea typeface="나눔스퀘어라운드 Bold" pitchFamily="50" charset="-127"/>
              </a:rPr>
              <a:t>축 </a:t>
            </a:r>
            <a:r>
              <a:rPr lang="ko-KR" altLang="en-US" sz="2000" dirty="0" err="1" smtClean="0">
                <a:solidFill>
                  <a:schemeClr val="tx1"/>
                </a:solidFill>
                <a:latin typeface="나눔스퀘어라운드 Bold" pitchFamily="50" charset="-127"/>
                <a:ea typeface="나눔스퀘어라운드 Bold" pitchFamily="50" charset="-127"/>
              </a:rPr>
              <a:t>편집창이</a:t>
            </a:r>
            <a:r>
              <a:rPr lang="ko-KR" altLang="en-US" sz="2000" dirty="0" smtClean="0">
                <a:solidFill>
                  <a:schemeClr val="tx1"/>
                </a:solidFill>
                <a:latin typeface="나눔스퀘어라운드 Bold" pitchFamily="50" charset="-127"/>
                <a:ea typeface="나눔스퀘어라운드 Bold" pitchFamily="50" charset="-127"/>
              </a:rPr>
              <a:t> 나타나면</a:t>
            </a:r>
            <a:endParaRPr lang="en-US" altLang="ko-KR" sz="2000" dirty="0" smtClean="0">
              <a:solidFill>
                <a:schemeClr val="tx1"/>
              </a:solidFill>
              <a:latin typeface="나눔스퀘어라운드 Bold" pitchFamily="50" charset="-127"/>
              <a:ea typeface="나눔스퀘어라운드 Bold" pitchFamily="50" charset="-127"/>
            </a:endParaRPr>
          </a:p>
          <a:p>
            <a:pPr algn="just">
              <a:lnSpc>
                <a:spcPct val="120000"/>
              </a:lnSpc>
            </a:pPr>
            <a:r>
              <a:rPr lang="ko-KR" altLang="en-US" sz="2000" dirty="0" smtClean="0">
                <a:solidFill>
                  <a:schemeClr val="tx1"/>
                </a:solidFill>
                <a:latin typeface="나눔스퀘어라운드 Bold" pitchFamily="50" charset="-127"/>
                <a:ea typeface="나눔스퀘어라운드 Bold" pitchFamily="50" charset="-127"/>
              </a:rPr>
              <a:t>고정으로 체크하고 </a:t>
            </a:r>
            <a:endParaRPr lang="en-US" altLang="ko-KR" sz="2000" dirty="0" smtClean="0">
              <a:solidFill>
                <a:schemeClr val="tx1"/>
              </a:solidFill>
              <a:latin typeface="나눔스퀘어라운드 Bold" pitchFamily="50" charset="-127"/>
              <a:ea typeface="나눔스퀘어라운드 Bold" pitchFamily="50" charset="-127"/>
            </a:endParaRPr>
          </a:p>
          <a:p>
            <a:pPr algn="just">
              <a:lnSpc>
                <a:spcPct val="120000"/>
              </a:lnSpc>
            </a:pPr>
            <a:r>
              <a:rPr lang="ko-KR" altLang="en-US" sz="2000" dirty="0" smtClean="0">
                <a:solidFill>
                  <a:schemeClr val="tx1"/>
                </a:solidFill>
                <a:latin typeface="나눔스퀘어라운드 Bold" pitchFamily="50" charset="-127"/>
                <a:ea typeface="나눔스퀘어라운드 Bold" pitchFamily="50" charset="-127"/>
              </a:rPr>
              <a:t>시작</a:t>
            </a:r>
            <a:r>
              <a:rPr lang="en-US" altLang="ko-KR" sz="2000" dirty="0" smtClean="0">
                <a:solidFill>
                  <a:schemeClr val="tx1"/>
                </a:solidFill>
                <a:latin typeface="나눔스퀘어라운드 Bold" pitchFamily="50" charset="-127"/>
                <a:ea typeface="나눔스퀘어라운드 Bold" pitchFamily="50" charset="-127"/>
              </a:rPr>
              <a:t>,</a:t>
            </a:r>
            <a:r>
              <a:rPr lang="ko-KR" altLang="en-US" sz="2000" dirty="0" smtClean="0">
                <a:solidFill>
                  <a:schemeClr val="tx1"/>
                </a:solidFill>
                <a:latin typeface="나눔스퀘어라운드 Bold" pitchFamily="50" charset="-127"/>
                <a:ea typeface="나눔스퀘어라운드 Bold" pitchFamily="50" charset="-127"/>
              </a:rPr>
              <a:t>끝의 범위를 설정</a:t>
            </a:r>
            <a:endParaRPr lang="en-US" altLang="ko-KR" sz="2000" dirty="0" smtClean="0">
              <a:solidFill>
                <a:schemeClr val="tx1"/>
              </a:solidFill>
              <a:latin typeface="나눔스퀘어라운드 Bold" pitchFamily="50" charset="-127"/>
              <a:ea typeface="나눔스퀘어라운드 Bold" pitchFamily="50" charset="-127"/>
            </a:endParaRPr>
          </a:p>
          <a:p>
            <a:pPr algn="just">
              <a:lnSpc>
                <a:spcPct val="120000"/>
              </a:lnSpc>
            </a:pPr>
            <a:r>
              <a:rPr lang="ko-KR" altLang="en-US" sz="2000" dirty="0" smtClean="0">
                <a:solidFill>
                  <a:schemeClr val="tx1"/>
                </a:solidFill>
                <a:latin typeface="나눔스퀘어라운드 Bold" pitchFamily="50" charset="-127"/>
                <a:ea typeface="나눔스퀘어라운드 Bold" pitchFamily="50" charset="-127"/>
              </a:rPr>
              <a:t>한다</a:t>
            </a:r>
            <a:r>
              <a:rPr lang="en-US" altLang="ko-KR" sz="2000" dirty="0" smtClean="0">
                <a:solidFill>
                  <a:schemeClr val="tx1"/>
                </a:solidFill>
                <a:latin typeface="나눔스퀘어라운드 Bold" pitchFamily="50" charset="-127"/>
                <a:ea typeface="나눔스퀘어라운드 Bold" pitchFamily="50" charset="-127"/>
              </a:rPr>
              <a:t>.</a:t>
            </a:r>
            <a:endParaRPr lang="en-US" altLang="ko-KR" sz="2000" dirty="0">
              <a:solidFill>
                <a:schemeClr val="tx1"/>
              </a:solidFill>
              <a:latin typeface="나눔스퀘어라운드 Bold" pitchFamily="50" charset="-127"/>
              <a:ea typeface="나눔스퀘어라운드 Bold" pitchFamily="50" charset="-127"/>
            </a:endParaRPr>
          </a:p>
          <a:p>
            <a:pPr algn="just">
              <a:lnSpc>
                <a:spcPct val="120000"/>
              </a:lnSpc>
            </a:pPr>
            <a:r>
              <a:rPr lang="ko-KR" altLang="en-US" sz="2000" dirty="0" smtClean="0">
                <a:solidFill>
                  <a:schemeClr val="tx1"/>
                </a:solidFill>
                <a:latin typeface="나눔스퀘어라운드 Bold" pitchFamily="50" charset="-127"/>
                <a:ea typeface="나눔스퀘어라운드 Bold" pitchFamily="50" charset="-127"/>
              </a:rPr>
              <a:t>  </a:t>
            </a:r>
            <a:endParaRPr lang="en-US" altLang="ko-KR" sz="2000" dirty="0" smtClean="0">
              <a:solidFill>
                <a:schemeClr val="tx1"/>
              </a:solidFill>
              <a:latin typeface="나눔스퀘어라운드 Bold" pitchFamily="50" charset="-127"/>
              <a:ea typeface="나눔스퀘어라운드 Bold" pitchFamily="50" charset="-127"/>
            </a:endParaRPr>
          </a:p>
          <a:p>
            <a:pPr algn="just">
              <a:lnSpc>
                <a:spcPct val="120000"/>
              </a:lnSpc>
            </a:pPr>
            <a:endParaRPr lang="en-US" altLang="ko-KR" sz="2000" dirty="0">
              <a:solidFill>
                <a:schemeClr val="tx1"/>
              </a:solidFill>
              <a:latin typeface="나눔스퀘어라운드 Bold" pitchFamily="50" charset="-127"/>
              <a:ea typeface="나눔스퀘어라운드 Bold" pitchFamily="50" charset="-127"/>
            </a:endParaRPr>
          </a:p>
          <a:p>
            <a:pPr algn="just">
              <a:lnSpc>
                <a:spcPct val="120000"/>
              </a:lnSpc>
            </a:pPr>
            <a:endParaRPr lang="en-US" altLang="ko-KR" sz="2000" dirty="0" smtClean="0">
              <a:solidFill>
                <a:schemeClr val="tx1"/>
              </a:solidFill>
              <a:latin typeface="나눔스퀘어라운드 Bold" pitchFamily="50" charset="-127"/>
              <a:ea typeface="나눔스퀘어라운드 Bold" pitchFamily="50" charset="-127"/>
            </a:endParaRPr>
          </a:p>
          <a:p>
            <a:pPr algn="just">
              <a:lnSpc>
                <a:spcPct val="120000"/>
              </a:lnSpc>
            </a:pPr>
            <a:endParaRPr lang="en-US" altLang="ko-KR" sz="2000" dirty="0" smtClean="0">
              <a:solidFill>
                <a:schemeClr val="tx1"/>
              </a:solidFill>
              <a:latin typeface="나눔스퀘어라운드 Bold" pitchFamily="50" charset="-127"/>
              <a:ea typeface="나눔스퀘어라운드 Bold" pitchFamily="50" charset="-127"/>
            </a:endParaRPr>
          </a:p>
          <a:p>
            <a:pPr algn="just"/>
            <a:r>
              <a:rPr lang="ko-KR" altLang="en-US" sz="2000" dirty="0" smtClean="0">
                <a:solidFill>
                  <a:schemeClr val="tx1"/>
                </a:solidFill>
                <a:latin typeface="나눔스퀘어라운드 Bold" pitchFamily="50" charset="-127"/>
                <a:ea typeface="나눔스퀘어라운드 Bold" pitchFamily="50" charset="-127"/>
              </a:rPr>
              <a:t> </a:t>
            </a:r>
            <a:endParaRPr lang="ko-KR" altLang="en-US" sz="2000" dirty="0">
              <a:solidFill>
                <a:schemeClr val="tx1"/>
              </a:solidFill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6" name="타원 5"/>
          <p:cNvSpPr/>
          <p:nvPr/>
        </p:nvSpPr>
        <p:spPr>
          <a:xfrm>
            <a:off x="246716" y="1680543"/>
            <a:ext cx="290623" cy="283535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나눔스퀘어라운드 Bold" pitchFamily="50" charset="-127"/>
                <a:ea typeface="나눔스퀘어라운드 Bold" pitchFamily="50" charset="-127"/>
              </a:rPr>
              <a:t>1</a:t>
            </a:r>
            <a:endParaRPr lang="ko-KR" altLang="en-US" dirty="0"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182035" y="298041"/>
            <a:ext cx="11868197" cy="5631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altLang="ko-KR" sz="3200" dirty="0" smtClean="0">
                <a:solidFill>
                  <a:schemeClr val="tx1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9.</a:t>
            </a:r>
            <a:r>
              <a:rPr lang="ko-KR" altLang="en-US" sz="3200" dirty="0" smtClean="0">
                <a:solidFill>
                  <a:schemeClr val="tx1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 축 간격 편집하기 </a:t>
            </a:r>
            <a:r>
              <a:rPr lang="en-US" altLang="ko-KR" sz="3200" dirty="0" smtClean="0">
                <a:solidFill>
                  <a:schemeClr val="tx1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 </a:t>
            </a:r>
            <a:endParaRPr lang="ko-KR" altLang="en-US" sz="3200" dirty="0">
              <a:solidFill>
                <a:schemeClr val="tx1"/>
              </a:solidFill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8" name="타원 7"/>
          <p:cNvSpPr/>
          <p:nvPr/>
        </p:nvSpPr>
        <p:spPr>
          <a:xfrm>
            <a:off x="5326948" y="2782461"/>
            <a:ext cx="290623" cy="283535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나눔스퀘어라운드 Bold" pitchFamily="50" charset="-127"/>
                <a:ea typeface="나눔스퀘어라운드 Bold" pitchFamily="50" charset="-127"/>
              </a:rPr>
              <a:t>1 </a:t>
            </a:r>
            <a:endParaRPr lang="ko-KR" altLang="en-US" dirty="0"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pic>
        <p:nvPicPr>
          <p:cNvPr id="11" name="내용 개체 틀 10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925"/>
          <a:stretch/>
        </p:blipFill>
        <p:spPr>
          <a:xfrm>
            <a:off x="4068763" y="1108888"/>
            <a:ext cx="7784546" cy="5358809"/>
          </a:xfrm>
        </p:spPr>
      </p:pic>
      <p:sp>
        <p:nvSpPr>
          <p:cNvPr id="12" name="타원 11"/>
          <p:cNvSpPr/>
          <p:nvPr/>
        </p:nvSpPr>
        <p:spPr>
          <a:xfrm>
            <a:off x="11248793" y="4910846"/>
            <a:ext cx="290623" cy="283535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나눔스퀘어라운드 Bold" pitchFamily="50" charset="-127"/>
                <a:ea typeface="나눔스퀘어라운드 Bold" pitchFamily="50" charset="-127"/>
              </a:rPr>
              <a:t>1</a:t>
            </a:r>
            <a:endParaRPr lang="ko-KR" altLang="en-US" dirty="0"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2667" y="1728168"/>
            <a:ext cx="2220086" cy="3248221"/>
          </a:xfrm>
          <a:prstGeom prst="rect">
            <a:avLst/>
          </a:prstGeom>
        </p:spPr>
      </p:pic>
      <p:sp>
        <p:nvSpPr>
          <p:cNvPr id="20" name="타원 19"/>
          <p:cNvSpPr/>
          <p:nvPr/>
        </p:nvSpPr>
        <p:spPr>
          <a:xfrm>
            <a:off x="8365482" y="1571006"/>
            <a:ext cx="290623" cy="283535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나눔스퀘어라운드 Bold" pitchFamily="50" charset="-127"/>
                <a:ea typeface="나눔스퀘어라운드 Bold" pitchFamily="50" charset="-127"/>
              </a:rPr>
              <a:t>2</a:t>
            </a:r>
            <a:endParaRPr lang="ko-KR" altLang="en-US" dirty="0"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254775" y="3063604"/>
            <a:ext cx="290623" cy="283535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나눔스퀘어라운드 Bold" pitchFamily="50" charset="-127"/>
                <a:ea typeface="나눔스퀘어라운드 Bold" pitchFamily="50" charset="-127"/>
              </a:rPr>
              <a:t>2</a:t>
            </a:r>
            <a:endParaRPr lang="ko-KR" altLang="en-US" dirty="0"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0325566" y="309626"/>
            <a:ext cx="1746888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r>
              <a:rPr lang="en-US" altLang="ko-KR" dirty="0" smtClean="0">
                <a:solidFill>
                  <a:srgbClr val="0070C0"/>
                </a:solidFill>
                <a:latin typeface="나눔스퀘어라운드 Bold" pitchFamily="50" charset="-127"/>
                <a:ea typeface="나눔스퀘어라운드 Bold" pitchFamily="50" charset="-127"/>
              </a:rPr>
              <a:t>Tableau </a:t>
            </a:r>
            <a:r>
              <a:rPr lang="ko-KR" altLang="en-US" dirty="0" smtClean="0">
                <a:solidFill>
                  <a:srgbClr val="0070C0"/>
                </a:solidFill>
                <a:latin typeface="나눔스퀘어라운드 Bold" pitchFamily="50" charset="-127"/>
                <a:ea typeface="나눔스퀘어라운드 Bold" pitchFamily="50" charset="-127"/>
              </a:rPr>
              <a:t>매뉴얼</a:t>
            </a:r>
            <a:endParaRPr lang="ko-KR" altLang="en-US" dirty="0">
              <a:solidFill>
                <a:srgbClr val="0070C0"/>
              </a:solidFill>
              <a:latin typeface="나눔스퀘어라운드 Bold" pitchFamily="50" charset="-127"/>
              <a:ea typeface="나눔스퀘어라운드 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7956722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내용 개체 틀 12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255"/>
          <a:stretch/>
        </p:blipFill>
        <p:spPr>
          <a:xfrm>
            <a:off x="4030663" y="1089838"/>
            <a:ext cx="7749104" cy="5358809"/>
          </a:xfrm>
        </p:spPr>
      </p:pic>
      <p:sp>
        <p:nvSpPr>
          <p:cNvPr id="4" name="제목 1"/>
          <p:cNvSpPr txBox="1">
            <a:spLocks/>
          </p:cNvSpPr>
          <p:nvPr/>
        </p:nvSpPr>
        <p:spPr>
          <a:xfrm>
            <a:off x="452056" y="1319258"/>
            <a:ext cx="2892547" cy="41679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>
              <a:lnSpc>
                <a:spcPct val="120000"/>
              </a:lnSpc>
            </a:pPr>
            <a:r>
              <a:rPr lang="ko-KR" altLang="en-US" sz="2000" dirty="0" smtClean="0">
                <a:solidFill>
                  <a:schemeClr val="tx1"/>
                </a:solidFill>
                <a:latin typeface="나눔스퀘어라운드 Bold" pitchFamily="50" charset="-127"/>
                <a:ea typeface="나눔스퀘어라운드 Bold" pitchFamily="50" charset="-127"/>
              </a:rPr>
              <a:t>변경 하고자 하는 그래프의 축을 선택 후 변경 창의</a:t>
            </a:r>
            <a:endParaRPr lang="en-US" altLang="ko-KR" sz="2000" dirty="0" smtClean="0">
              <a:solidFill>
                <a:schemeClr val="tx1"/>
              </a:solidFill>
              <a:latin typeface="나눔스퀘어라운드 Bold" pitchFamily="50" charset="-127"/>
              <a:ea typeface="나눔스퀘어라운드 Bold" pitchFamily="50" charset="-127"/>
            </a:endParaRPr>
          </a:p>
          <a:p>
            <a:pPr algn="just">
              <a:lnSpc>
                <a:spcPct val="120000"/>
              </a:lnSpc>
            </a:pPr>
            <a:r>
              <a:rPr lang="ko-KR" altLang="en-US" sz="2000" dirty="0" smtClean="0">
                <a:solidFill>
                  <a:schemeClr val="tx1"/>
                </a:solidFill>
                <a:latin typeface="나눔스퀘어라운드 Bold" pitchFamily="50" charset="-127"/>
                <a:ea typeface="나눔스퀘어라운드 Bold" pitchFamily="50" charset="-127"/>
              </a:rPr>
              <a:t>세모 버튼을 눌러 원하는</a:t>
            </a:r>
            <a:endParaRPr lang="en-US" altLang="ko-KR" sz="2000" dirty="0" smtClean="0">
              <a:solidFill>
                <a:schemeClr val="tx1"/>
              </a:solidFill>
              <a:latin typeface="나눔스퀘어라운드 Bold" pitchFamily="50" charset="-127"/>
              <a:ea typeface="나눔스퀘어라운드 Bold" pitchFamily="50" charset="-127"/>
            </a:endParaRPr>
          </a:p>
          <a:p>
            <a:pPr algn="just">
              <a:lnSpc>
                <a:spcPct val="120000"/>
              </a:lnSpc>
            </a:pPr>
            <a:r>
              <a:rPr lang="ko-KR" altLang="en-US" sz="2000" dirty="0" smtClean="0">
                <a:solidFill>
                  <a:schemeClr val="tx1"/>
                </a:solidFill>
                <a:latin typeface="나눔스퀘어라운드 Bold" pitchFamily="50" charset="-127"/>
                <a:ea typeface="나눔스퀘어라운드 Bold" pitchFamily="50" charset="-127"/>
              </a:rPr>
              <a:t>형식 을 선택한다</a:t>
            </a:r>
            <a:r>
              <a:rPr lang="en-US" altLang="ko-KR" sz="2000" dirty="0" smtClean="0">
                <a:solidFill>
                  <a:schemeClr val="tx1"/>
                </a:solidFill>
                <a:latin typeface="나눔스퀘어라운드 Bold" pitchFamily="50" charset="-127"/>
                <a:ea typeface="나눔스퀘어라운드 Bold" pitchFamily="50" charset="-127"/>
              </a:rPr>
              <a:t>.</a:t>
            </a:r>
            <a:r>
              <a:rPr lang="ko-KR" altLang="en-US" sz="2000" dirty="0" smtClean="0">
                <a:solidFill>
                  <a:schemeClr val="tx1"/>
                </a:solidFill>
                <a:latin typeface="나눔스퀘어라운드 Bold" pitchFamily="50" charset="-127"/>
                <a:ea typeface="나눔스퀘어라운드 Bold" pitchFamily="50" charset="-127"/>
              </a:rPr>
              <a:t>  </a:t>
            </a:r>
            <a:endParaRPr lang="en-US" altLang="ko-KR" sz="2000" dirty="0" smtClean="0">
              <a:solidFill>
                <a:schemeClr val="tx1"/>
              </a:solidFill>
              <a:latin typeface="나눔스퀘어라운드 Bold" pitchFamily="50" charset="-127"/>
              <a:ea typeface="나눔스퀘어라운드 Bold" pitchFamily="50" charset="-127"/>
            </a:endParaRPr>
          </a:p>
          <a:p>
            <a:pPr algn="just">
              <a:lnSpc>
                <a:spcPct val="120000"/>
              </a:lnSpc>
            </a:pPr>
            <a:r>
              <a:rPr lang="ko-KR" altLang="en-US" sz="2000" dirty="0" smtClean="0">
                <a:solidFill>
                  <a:schemeClr val="tx1"/>
                </a:solidFill>
                <a:latin typeface="나눔스퀘어라운드 Bold" pitchFamily="50" charset="-127"/>
                <a:ea typeface="나눔스퀘어라운드 Bold" pitchFamily="50" charset="-127"/>
              </a:rPr>
              <a:t>  </a:t>
            </a:r>
            <a:endParaRPr lang="en-US" altLang="ko-KR" sz="2000" dirty="0" smtClean="0">
              <a:solidFill>
                <a:schemeClr val="tx1"/>
              </a:solidFill>
              <a:latin typeface="나눔스퀘어라운드 Bold" pitchFamily="50" charset="-127"/>
              <a:ea typeface="나눔스퀘어라운드 Bold" pitchFamily="50" charset="-127"/>
            </a:endParaRPr>
          </a:p>
          <a:p>
            <a:pPr algn="just">
              <a:lnSpc>
                <a:spcPct val="120000"/>
              </a:lnSpc>
            </a:pPr>
            <a:endParaRPr lang="en-US" altLang="ko-KR" sz="2000" dirty="0">
              <a:solidFill>
                <a:schemeClr val="tx1"/>
              </a:solidFill>
              <a:latin typeface="나눔스퀘어라운드 Bold" pitchFamily="50" charset="-127"/>
              <a:ea typeface="나눔스퀘어라운드 Bold" pitchFamily="50" charset="-127"/>
            </a:endParaRPr>
          </a:p>
          <a:p>
            <a:pPr algn="just">
              <a:lnSpc>
                <a:spcPct val="120000"/>
              </a:lnSpc>
            </a:pPr>
            <a:endParaRPr lang="en-US" altLang="ko-KR" sz="2000" dirty="0" smtClean="0">
              <a:solidFill>
                <a:schemeClr val="tx1"/>
              </a:solidFill>
              <a:latin typeface="나눔스퀘어라운드 Bold" pitchFamily="50" charset="-127"/>
              <a:ea typeface="나눔스퀘어라운드 Bold" pitchFamily="50" charset="-127"/>
            </a:endParaRPr>
          </a:p>
          <a:p>
            <a:pPr algn="just">
              <a:lnSpc>
                <a:spcPct val="120000"/>
              </a:lnSpc>
            </a:pPr>
            <a:endParaRPr lang="en-US" altLang="ko-KR" sz="2000" dirty="0" smtClean="0">
              <a:solidFill>
                <a:schemeClr val="tx1"/>
              </a:solidFill>
              <a:latin typeface="나눔스퀘어라운드 Bold" pitchFamily="50" charset="-127"/>
              <a:ea typeface="나눔스퀘어라운드 Bold" pitchFamily="50" charset="-127"/>
            </a:endParaRPr>
          </a:p>
          <a:p>
            <a:pPr algn="just"/>
            <a:r>
              <a:rPr lang="ko-KR" altLang="en-US" sz="2000" dirty="0" smtClean="0">
                <a:solidFill>
                  <a:schemeClr val="tx1"/>
                </a:solidFill>
                <a:latin typeface="나눔스퀘어라운드 Bold" pitchFamily="50" charset="-127"/>
                <a:ea typeface="나눔스퀘어라운드 Bold" pitchFamily="50" charset="-127"/>
              </a:rPr>
              <a:t> </a:t>
            </a:r>
            <a:endParaRPr lang="ko-KR" altLang="en-US" sz="2000" dirty="0">
              <a:solidFill>
                <a:schemeClr val="tx1"/>
              </a:solidFill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5" name="타원 4"/>
          <p:cNvSpPr/>
          <p:nvPr/>
        </p:nvSpPr>
        <p:spPr>
          <a:xfrm>
            <a:off x="218141" y="1832943"/>
            <a:ext cx="290623" cy="283535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나눔스퀘어라운드 Bold" pitchFamily="50" charset="-127"/>
                <a:ea typeface="나눔스퀘어라운드 Bold" pitchFamily="50" charset="-127"/>
              </a:rPr>
              <a:t>1</a:t>
            </a:r>
            <a:endParaRPr lang="ko-KR" altLang="en-US" dirty="0"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182035" y="307566"/>
            <a:ext cx="11868197" cy="5631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altLang="ko-KR" sz="3200" dirty="0" smtClean="0">
                <a:solidFill>
                  <a:schemeClr val="tx1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10.</a:t>
            </a:r>
            <a:r>
              <a:rPr lang="ko-KR" altLang="en-US" sz="3200" dirty="0" smtClean="0">
                <a:solidFill>
                  <a:schemeClr val="tx1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 그래프 유형 변경하기 </a:t>
            </a:r>
            <a:r>
              <a:rPr lang="en-US" altLang="ko-KR" sz="3200" dirty="0" smtClean="0">
                <a:solidFill>
                  <a:schemeClr val="tx1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 </a:t>
            </a:r>
            <a:endParaRPr lang="ko-KR" altLang="en-US" sz="3200" dirty="0">
              <a:solidFill>
                <a:schemeClr val="tx1"/>
              </a:solidFill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4809892" y="2637194"/>
            <a:ext cx="290623" cy="283535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나눔스퀘어라운드 Bold" pitchFamily="50" charset="-127"/>
                <a:ea typeface="나눔스퀘어라운드 Bold" pitchFamily="50" charset="-127"/>
              </a:rPr>
              <a:t>1</a:t>
            </a:r>
            <a:endParaRPr lang="ko-KR" altLang="en-US" dirty="0"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0325566" y="309626"/>
            <a:ext cx="1746888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r>
              <a:rPr lang="en-US" altLang="ko-KR" dirty="0" smtClean="0">
                <a:solidFill>
                  <a:srgbClr val="0070C0"/>
                </a:solidFill>
                <a:latin typeface="나눔스퀘어라운드 Bold" pitchFamily="50" charset="-127"/>
                <a:ea typeface="나눔스퀘어라운드 Bold" pitchFamily="50" charset="-127"/>
              </a:rPr>
              <a:t>Tableau </a:t>
            </a:r>
            <a:r>
              <a:rPr lang="ko-KR" altLang="en-US" dirty="0" smtClean="0">
                <a:solidFill>
                  <a:srgbClr val="0070C0"/>
                </a:solidFill>
                <a:latin typeface="나눔스퀘어라운드 Bold" pitchFamily="50" charset="-127"/>
                <a:ea typeface="나눔스퀘어라운드 Bold" pitchFamily="50" charset="-127"/>
              </a:rPr>
              <a:t>매뉴얼</a:t>
            </a:r>
            <a:endParaRPr lang="ko-KR" altLang="en-US" dirty="0">
              <a:solidFill>
                <a:srgbClr val="0070C0"/>
              </a:solidFill>
              <a:latin typeface="나눔스퀘어라운드 Bold" pitchFamily="50" charset="-127"/>
              <a:ea typeface="나눔스퀘어라운드 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716398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57505" y="2834542"/>
            <a:ext cx="1755775" cy="22225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AF2E88-D16C-48C9-9164-22E4A12F3495}"/>
              </a:ext>
            </a:extLst>
          </p:cNvPr>
          <p:cNvSpPr txBox="1"/>
          <p:nvPr/>
        </p:nvSpPr>
        <p:spPr>
          <a:xfrm>
            <a:off x="0" y="1143903"/>
            <a:ext cx="12192000" cy="1136063"/>
          </a:xfrm>
          <a:prstGeom prst="rect">
            <a:avLst/>
          </a:prstGeom>
          <a:solidFill>
            <a:srgbClr val="0070C0"/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ko-KR" altLang="en-US" sz="4000" b="1" dirty="0" smtClean="0">
                <a:solidFill>
                  <a:schemeClr val="bg1"/>
                </a:solidFill>
                <a:latin typeface="나눔스퀘어라운드 Bold" pitchFamily="50" charset="-127"/>
                <a:ea typeface="나눔스퀘어라운드 Bold" pitchFamily="50" charset="-127"/>
              </a:rPr>
              <a:t>프로젝트 결과 요약</a:t>
            </a:r>
            <a:endParaRPr lang="ko-KR" altLang="en-US" sz="4000" b="1" dirty="0">
              <a:solidFill>
                <a:schemeClr val="bg1"/>
              </a:solidFill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BD39403-AAAE-4BA5-8AFA-4F89E20A1D30}"/>
              </a:ext>
            </a:extLst>
          </p:cNvPr>
          <p:cNvSpPr txBox="1"/>
          <p:nvPr/>
        </p:nvSpPr>
        <p:spPr>
          <a:xfrm>
            <a:off x="363855" y="2781423"/>
            <a:ext cx="2587625" cy="1412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buAutoNum type="arabicPeriod"/>
            </a:pPr>
            <a:r>
              <a:rPr lang="ko-KR" altLang="en-US" sz="1100" b="1" dirty="0" smtClean="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프로젝트 결과 요약</a:t>
            </a:r>
            <a:endParaRPr lang="en-US" altLang="ko-KR" sz="1100" b="1" dirty="0" smtClean="0">
              <a:solidFill>
                <a:srgbClr val="0070C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marL="342900" indent="-342900">
              <a:lnSpc>
                <a:spcPct val="130000"/>
              </a:lnSpc>
              <a:buAutoNum type="arabicPeriod"/>
            </a:pPr>
            <a:r>
              <a:rPr lang="ko-KR" altLang="en-US" sz="1100" b="1" dirty="0" smtClean="0">
                <a:solidFill>
                  <a:schemeClr val="bg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서비스 구성도</a:t>
            </a:r>
            <a:endParaRPr lang="en-US" altLang="ko-KR" sz="1100" b="1" dirty="0" smtClean="0">
              <a:solidFill>
                <a:schemeClr val="bg1">
                  <a:lumMod val="50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342900" indent="-342900">
              <a:lnSpc>
                <a:spcPct val="130000"/>
              </a:lnSpc>
              <a:buAutoNum type="arabicPeriod"/>
            </a:pPr>
            <a:r>
              <a:rPr lang="ko-KR" altLang="en-US" sz="1100" b="1" dirty="0" smtClean="0">
                <a:solidFill>
                  <a:schemeClr val="bg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세부 구현 방법</a:t>
            </a:r>
            <a:endParaRPr lang="en-US" altLang="ko-KR" sz="1100" b="1" dirty="0" smtClean="0">
              <a:solidFill>
                <a:schemeClr val="bg1">
                  <a:lumMod val="50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342900" indent="-342900">
              <a:lnSpc>
                <a:spcPct val="130000"/>
              </a:lnSpc>
              <a:buAutoNum type="arabicPeriod"/>
            </a:pPr>
            <a:r>
              <a:rPr lang="ko-KR" altLang="en-US" sz="1100" b="1" dirty="0" smtClean="0">
                <a:solidFill>
                  <a:schemeClr val="bg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프로젝트 추진 내역</a:t>
            </a:r>
            <a:endParaRPr lang="en-US" altLang="ko-KR" sz="1100" b="1" dirty="0" smtClean="0">
              <a:solidFill>
                <a:schemeClr val="bg1">
                  <a:lumMod val="50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342900" indent="-342900">
              <a:lnSpc>
                <a:spcPct val="130000"/>
              </a:lnSpc>
              <a:buAutoNum type="arabicPeriod"/>
            </a:pPr>
            <a:r>
              <a:rPr lang="en-US" altLang="ko-KR" sz="1100" b="1" dirty="0" smtClean="0">
                <a:solidFill>
                  <a:schemeClr val="bg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Lessons Learned</a:t>
            </a:r>
            <a:endParaRPr lang="en-US" altLang="ko-KR" sz="1100" b="1" dirty="0">
              <a:solidFill>
                <a:schemeClr val="bg1">
                  <a:lumMod val="50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342900" indent="-342900">
              <a:lnSpc>
                <a:spcPct val="130000"/>
              </a:lnSpc>
              <a:buAutoNum type="arabicPeriod"/>
            </a:pPr>
            <a:r>
              <a:rPr lang="en-US" altLang="ko-KR" sz="1100" b="1" dirty="0" smtClean="0">
                <a:solidFill>
                  <a:schemeClr val="bg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Appendix: tableau </a:t>
            </a:r>
            <a:r>
              <a:rPr lang="ko-KR" altLang="en-US" sz="1100" b="1" dirty="0" smtClean="0">
                <a:solidFill>
                  <a:schemeClr val="bg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매뉴얼</a:t>
            </a:r>
            <a:endParaRPr lang="en-US" altLang="ko-KR" sz="1100" b="1" dirty="0" smtClean="0">
              <a:solidFill>
                <a:schemeClr val="bg1">
                  <a:lumMod val="50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BE30DE5-35B9-48A2-9401-F15A4E6C2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F4CC4-2B3E-4E1B-94CB-8D7F69C16FA1}" type="slidenum">
              <a:rPr lang="ko-KR" altLang="en-US" smtClean="0">
                <a:latin typeface="나눔스퀘어라운드 Bold" pitchFamily="50" charset="-127"/>
                <a:ea typeface="나눔스퀘어라운드 Bold" pitchFamily="50" charset="-127"/>
              </a:rPr>
              <a:pPr/>
              <a:t>4</a:t>
            </a:fld>
            <a:endParaRPr lang="ko-KR" altLang="en-US" dirty="0"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D39403-AAAE-4BA5-8AFA-4F89E20A1D30}"/>
              </a:ext>
            </a:extLst>
          </p:cNvPr>
          <p:cNvSpPr txBox="1"/>
          <p:nvPr/>
        </p:nvSpPr>
        <p:spPr>
          <a:xfrm>
            <a:off x="4455795" y="3285910"/>
            <a:ext cx="4879975" cy="17727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buAutoNum type="arabicPeriod"/>
            </a:pPr>
            <a:r>
              <a:rPr lang="ko-KR" altLang="en-US" sz="2400" b="1" dirty="0" smtClean="0">
                <a:solidFill>
                  <a:srgbClr val="0070C0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프로젝트 결과 요약</a:t>
            </a:r>
            <a:endParaRPr lang="en-US" altLang="ko-KR" sz="2400" b="1" dirty="0" smtClean="0">
              <a:solidFill>
                <a:srgbClr val="0070C0"/>
              </a:solidFill>
              <a:latin typeface="나눔스퀘어라운드 ExtraBold" pitchFamily="50" charset="-127"/>
              <a:ea typeface="나눔스퀘어라운드 ExtraBold" pitchFamily="50" charset="-127"/>
            </a:endParaRPr>
          </a:p>
          <a:p>
            <a:pPr marL="808038" lvl="1" indent="-350838">
              <a:lnSpc>
                <a:spcPct val="130000"/>
              </a:lnSpc>
              <a:buFont typeface="+mj-lt"/>
              <a:buAutoNum type="arabicParenR"/>
            </a:pPr>
            <a:r>
              <a:rPr lang="ko-KR" altLang="en-US" sz="20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프로젝트 개요</a:t>
            </a:r>
            <a:endParaRPr lang="en-US" altLang="ko-KR" sz="2000" b="1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800100" lvl="1" indent="-342900">
              <a:lnSpc>
                <a:spcPct val="130000"/>
              </a:lnSpc>
              <a:buAutoNum type="arabicParenR"/>
            </a:pPr>
            <a:r>
              <a:rPr lang="ko-KR" altLang="en-US" sz="2000" b="1" dirty="0" err="1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타임라인별</a:t>
            </a:r>
            <a:r>
              <a:rPr lang="ko-KR" altLang="en-US" sz="20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주요 활동 및 결과물</a:t>
            </a:r>
            <a:endParaRPr lang="en-US" altLang="ko-KR" sz="20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800100" lvl="1" indent="-342900">
              <a:lnSpc>
                <a:spcPct val="130000"/>
              </a:lnSpc>
              <a:buAutoNum type="arabicParenR"/>
            </a:pPr>
            <a:r>
              <a:rPr lang="ko-KR" altLang="en-US" sz="20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프로젝트 특징 및 강점</a:t>
            </a:r>
            <a:endParaRPr lang="en-US" altLang="ko-KR" sz="2000" b="1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2893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3EAF2E88-D16C-48C9-9164-22E4A12F3495}"/>
              </a:ext>
            </a:extLst>
          </p:cNvPr>
          <p:cNvSpPr txBox="1"/>
          <p:nvPr/>
        </p:nvSpPr>
        <p:spPr>
          <a:xfrm>
            <a:off x="0" y="1848436"/>
            <a:ext cx="12192000" cy="1136063"/>
          </a:xfrm>
          <a:prstGeom prst="rect">
            <a:avLst/>
          </a:prstGeom>
          <a:solidFill>
            <a:srgbClr val="0070C0"/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ko-KR" altLang="en-US" sz="4000" b="1" dirty="0" smtClean="0">
                <a:solidFill>
                  <a:schemeClr val="bg1"/>
                </a:solidFill>
                <a:latin typeface="나눔스퀘어라운드 Bold" pitchFamily="50" charset="-127"/>
                <a:ea typeface="나눔스퀘어라운드 Bold" pitchFamily="50" charset="-127"/>
              </a:rPr>
              <a:t>감사합니다</a:t>
            </a:r>
            <a:endParaRPr lang="ko-KR" altLang="en-US" sz="4000" b="1" dirty="0">
              <a:solidFill>
                <a:schemeClr val="bg1"/>
              </a:solidFill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BE30DE5-35B9-48A2-9401-F15A4E6C2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F4CC4-2B3E-4E1B-94CB-8D7F69C16FA1}" type="slidenum">
              <a:rPr lang="ko-KR" altLang="en-US" smtClean="0">
                <a:latin typeface="나눔스퀘어라운드 Bold" pitchFamily="50" charset="-127"/>
                <a:ea typeface="나눔스퀘어라운드 Bold" pitchFamily="50" charset="-127"/>
              </a:rPr>
              <a:pPr/>
              <a:t>40</a:t>
            </a:fld>
            <a:endParaRPr lang="ko-KR" altLang="en-US" dirty="0"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D39403-AAAE-4BA5-8AFA-4F89E20A1D30}"/>
              </a:ext>
            </a:extLst>
          </p:cNvPr>
          <p:cNvSpPr txBox="1"/>
          <p:nvPr/>
        </p:nvSpPr>
        <p:spPr>
          <a:xfrm>
            <a:off x="4425815" y="4082534"/>
            <a:ext cx="3346585" cy="537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2400" b="1" dirty="0" smtClean="0">
                <a:solidFill>
                  <a:srgbClr val="0070C0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End of Document</a:t>
            </a:r>
            <a:endParaRPr lang="en-US" altLang="ko-KR" sz="2000" b="1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487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96DD8B-4E3C-4AB8-92FE-C48FEB9FF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400685"/>
            <a:ext cx="11826240" cy="816928"/>
          </a:xfrm>
        </p:spPr>
        <p:txBody>
          <a:bodyPr/>
          <a:lstStyle/>
          <a:p>
            <a:r>
              <a:rPr lang="en-US" altLang="ko-KR" dirty="0">
                <a:latin typeface="나눔스퀘어라운드 ExtraBold" pitchFamily="50" charset="-127"/>
                <a:ea typeface="나눔스퀘어라운드 ExtraBold" pitchFamily="50" charset="-127"/>
              </a:rPr>
              <a:t>1. </a:t>
            </a:r>
            <a:r>
              <a:rPr lang="ko-KR" altLang="en-US" dirty="0">
                <a:latin typeface="나눔스퀘어라운드 ExtraBold" pitchFamily="50" charset="-127"/>
                <a:ea typeface="나눔스퀘어라운드 ExtraBold" pitchFamily="50" charset="-127"/>
              </a:rPr>
              <a:t>프로젝트 </a:t>
            </a:r>
            <a:r>
              <a:rPr lang="ko-KR" altLang="en-US" dirty="0" smtClean="0">
                <a:latin typeface="나눔스퀘어라운드 ExtraBold" pitchFamily="50" charset="-127"/>
                <a:ea typeface="나눔스퀘어라운드 ExtraBold" pitchFamily="50" charset="-127"/>
              </a:rPr>
              <a:t>개요</a:t>
            </a:r>
            <a:endParaRPr lang="ko-KR" altLang="en-US" dirty="0"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6B02F37-9C1C-4BD3-892B-CDF3E8FF9D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82891" y="6350644"/>
            <a:ext cx="2743200" cy="365125"/>
          </a:xfrm>
        </p:spPr>
        <p:txBody>
          <a:bodyPr/>
          <a:lstStyle/>
          <a:p>
            <a:fld id="{C8CF4CC4-2B3E-4E1B-94CB-8D7F69C16FA1}" type="slidenum">
              <a:rPr lang="ko-KR" altLang="en-US" smtClean="0">
                <a:latin typeface="나눔스퀘어라운드 Bold" pitchFamily="50" charset="-127"/>
                <a:ea typeface="나눔스퀘어라운드 Bold" pitchFamily="50" charset="-127"/>
              </a:rPr>
              <a:pPr/>
              <a:t>5</a:t>
            </a:fld>
            <a:endParaRPr lang="ko-KR" altLang="en-US" dirty="0"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D3B845A-3E32-488F-B2B1-C4D1D2DE9052}"/>
              </a:ext>
            </a:extLst>
          </p:cNvPr>
          <p:cNvSpPr/>
          <p:nvPr/>
        </p:nvSpPr>
        <p:spPr>
          <a:xfrm>
            <a:off x="514985" y="1565473"/>
            <a:ext cx="1437640" cy="6252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나눔스퀘어라운드 Bold" pitchFamily="50" charset="-127"/>
                <a:ea typeface="나눔스퀘어라운드 Bold" pitchFamily="50" charset="-127"/>
              </a:rPr>
              <a:t>목 적</a:t>
            </a:r>
            <a:endParaRPr lang="ko-KR" altLang="en-US" dirty="0"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F98D13-7F6D-4B6B-8E75-4BB3BC0D474E}"/>
              </a:ext>
            </a:extLst>
          </p:cNvPr>
          <p:cNvSpPr txBox="1"/>
          <p:nvPr/>
        </p:nvSpPr>
        <p:spPr>
          <a:xfrm>
            <a:off x="2468824" y="1510287"/>
            <a:ext cx="9265976" cy="100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>
                <a:solidFill>
                  <a:srgbClr val="0070C0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계절성 지수 산출 모형 개발</a:t>
            </a:r>
            <a:endParaRPr lang="en-US" altLang="ko-KR" dirty="0" smtClean="0">
              <a:solidFill>
                <a:srgbClr val="0070C0"/>
              </a:solidFill>
              <a:latin typeface="나눔스퀘어라운드 ExtraBold" pitchFamily="50" charset="-127"/>
              <a:ea typeface="나눔스퀘어라운드 ExtraBold" pitchFamily="50" charset="-127"/>
            </a:endParaRPr>
          </a:p>
          <a:p>
            <a:pPr marL="285750" indent="-285750">
              <a:lnSpc>
                <a:spcPct val="110000"/>
              </a:lnSpc>
            </a:pPr>
            <a:r>
              <a:rPr lang="en-US" altLang="ko-KR" dirty="0" smtClean="0">
                <a:latin typeface="나눔스퀘어 Bold" pitchFamily="50" charset="-127"/>
                <a:ea typeface="나눔스퀘어 Bold" pitchFamily="50" charset="-127"/>
              </a:rPr>
              <a:t>      -</a:t>
            </a:r>
            <a:r>
              <a:rPr lang="ko-KR" altLang="en-US" dirty="0" smtClean="0">
                <a:latin typeface="나눔스퀘어 Bold" pitchFamily="50" charset="-127"/>
                <a:ea typeface="나눔스퀘어 Bold" pitchFamily="50" charset="-127"/>
              </a:rPr>
              <a:t> 관찰된 과거 수요</a:t>
            </a:r>
            <a:r>
              <a:rPr lang="en-US" altLang="ko-KR" dirty="0" smtClean="0">
                <a:latin typeface="나눔스퀘어 Bold" pitchFamily="50" charset="-127"/>
                <a:ea typeface="나눔스퀘어 Bold" pitchFamily="50" charset="-127"/>
              </a:rPr>
              <a:t>(QTY)</a:t>
            </a:r>
            <a:r>
              <a:rPr lang="ko-KR" altLang="en-US" dirty="0" smtClean="0">
                <a:latin typeface="나눔스퀘어 Bold" pitchFamily="50" charset="-127"/>
                <a:ea typeface="나눔스퀘어 Bold" pitchFamily="50" charset="-127"/>
              </a:rPr>
              <a:t>를 분석하여 신뢰성 있는 계절성 지수</a:t>
            </a:r>
            <a:r>
              <a:rPr lang="en-US" altLang="ko-KR" dirty="0" smtClean="0">
                <a:latin typeface="나눔스퀘어 Bold" pitchFamily="50" charset="-127"/>
                <a:ea typeface="나눔스퀘어 Bold" pitchFamily="50" charset="-127"/>
              </a:rPr>
              <a:t>(SI)</a:t>
            </a:r>
            <a:r>
              <a:rPr lang="ko-KR" altLang="en-US" dirty="0" smtClean="0">
                <a:latin typeface="나눔스퀘어 Bold" pitchFamily="50" charset="-127"/>
                <a:ea typeface="나눔스퀘어 Bold" pitchFamily="50" charset="-127"/>
              </a:rPr>
              <a:t> 산출</a:t>
            </a:r>
            <a:endParaRPr lang="en-US" altLang="ko-KR" dirty="0" smtClean="0">
              <a:latin typeface="나눔스퀘어 Bold" pitchFamily="50" charset="-127"/>
              <a:ea typeface="나눔스퀘어 Bold" pitchFamily="50" charset="-127"/>
            </a:endParaRPr>
          </a:p>
          <a:p>
            <a:pPr marL="285750" indent="-285750">
              <a:lnSpc>
                <a:spcPct val="110000"/>
              </a:lnSpc>
            </a:pPr>
            <a:r>
              <a:rPr lang="en-US" altLang="ko-KR" dirty="0" smtClean="0">
                <a:latin typeface="나눔스퀘어 Bold" pitchFamily="50" charset="-127"/>
                <a:ea typeface="나눔스퀘어 Bold" pitchFamily="50" charset="-127"/>
              </a:rPr>
              <a:t>         </a:t>
            </a:r>
            <a:r>
              <a:rPr lang="ko-KR" altLang="en-US" dirty="0" smtClean="0">
                <a:latin typeface="나눔스퀘어 Bold" pitchFamily="50" charset="-127"/>
                <a:ea typeface="나눔스퀘어 Bold" pitchFamily="50" charset="-127"/>
              </a:rPr>
              <a:t>⇒ 미래 수요 예측에 계절성 지수를 활용하기 위함</a:t>
            </a:r>
            <a:endParaRPr lang="ko-KR" altLang="en-US" dirty="0"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D3B845A-3E32-488F-B2B1-C4D1D2DE9052}"/>
              </a:ext>
            </a:extLst>
          </p:cNvPr>
          <p:cNvSpPr/>
          <p:nvPr/>
        </p:nvSpPr>
        <p:spPr>
          <a:xfrm>
            <a:off x="514985" y="2860336"/>
            <a:ext cx="1437640" cy="6252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나눔스퀘어라운드 Bold" pitchFamily="50" charset="-127"/>
                <a:ea typeface="나눔스퀘어라운드 Bold" pitchFamily="50" charset="-127"/>
              </a:rPr>
              <a:t>기본 전제</a:t>
            </a:r>
            <a:endParaRPr lang="ko-KR" altLang="en-US" dirty="0"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D3B845A-3E32-488F-B2B1-C4D1D2DE9052}"/>
              </a:ext>
            </a:extLst>
          </p:cNvPr>
          <p:cNvSpPr/>
          <p:nvPr/>
        </p:nvSpPr>
        <p:spPr>
          <a:xfrm>
            <a:off x="514985" y="3941579"/>
            <a:ext cx="1437640" cy="6252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나눔스퀘어라운드 Bold" pitchFamily="50" charset="-127"/>
                <a:ea typeface="나눔스퀘어라운드 Bold" pitchFamily="50" charset="-127"/>
              </a:rPr>
              <a:t>일정 </a:t>
            </a:r>
            <a:r>
              <a:rPr lang="en-US" altLang="ko-KR" dirty="0" smtClean="0">
                <a:latin typeface="나눔스퀘어라운드 Bold" pitchFamily="50" charset="-127"/>
                <a:ea typeface="나눔스퀘어라운드 Bold" pitchFamily="50" charset="-127"/>
              </a:rPr>
              <a:t>/ </a:t>
            </a:r>
            <a:r>
              <a:rPr lang="ko-KR" altLang="en-US" dirty="0" smtClean="0">
                <a:latin typeface="나눔스퀘어라운드 Bold" pitchFamily="50" charset="-127"/>
                <a:ea typeface="나눔스퀘어라운드 Bold" pitchFamily="50" charset="-127"/>
              </a:rPr>
              <a:t>인원</a:t>
            </a:r>
            <a:endParaRPr lang="ko-KR" altLang="en-US" dirty="0"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D3B845A-3E32-488F-B2B1-C4D1D2DE9052}"/>
              </a:ext>
            </a:extLst>
          </p:cNvPr>
          <p:cNvSpPr/>
          <p:nvPr/>
        </p:nvSpPr>
        <p:spPr>
          <a:xfrm>
            <a:off x="514985" y="4957938"/>
            <a:ext cx="1437640" cy="7119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나눔스퀘어라운드 Bold" pitchFamily="50" charset="-127"/>
                <a:ea typeface="나눔스퀘어라운드 Bold" pitchFamily="50" charset="-127"/>
              </a:rPr>
              <a:t>프로젝트</a:t>
            </a:r>
            <a:endParaRPr lang="en-US" altLang="ko-KR" dirty="0" smtClean="0">
              <a:latin typeface="나눔스퀘어라운드 Bold" pitchFamily="50" charset="-127"/>
              <a:ea typeface="나눔스퀘어라운드 Bold" pitchFamily="50" charset="-127"/>
            </a:endParaRPr>
          </a:p>
          <a:p>
            <a:pPr algn="ctr"/>
            <a:r>
              <a:rPr lang="ko-KR" altLang="en-US" dirty="0" smtClean="0">
                <a:latin typeface="나눔스퀘어라운드 Bold" pitchFamily="50" charset="-127"/>
                <a:ea typeface="나눔스퀘어라운드 Bold" pitchFamily="50" charset="-127"/>
              </a:rPr>
              <a:t>범위</a:t>
            </a:r>
            <a:endParaRPr lang="ko-KR" altLang="en-US" dirty="0"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FF98D13-7F6D-4B6B-8E75-4BB3BC0D474E}"/>
              </a:ext>
            </a:extLst>
          </p:cNvPr>
          <p:cNvSpPr txBox="1"/>
          <p:nvPr/>
        </p:nvSpPr>
        <p:spPr>
          <a:xfrm>
            <a:off x="2748224" y="4845603"/>
            <a:ext cx="3365306" cy="81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buAutoNum type="arabicParenR"/>
            </a:pPr>
            <a:r>
              <a:rPr lang="ko-KR" altLang="en-US" dirty="0" smtClean="0">
                <a:latin typeface="나눔스퀘어라운드 Bold" pitchFamily="50" charset="-127"/>
                <a:ea typeface="나눔스퀘어라운드 Bold" pitchFamily="50" charset="-127"/>
              </a:rPr>
              <a:t>계절성 지수 산출 모형</a:t>
            </a:r>
            <a:endParaRPr lang="en-US" altLang="ko-KR" dirty="0" smtClean="0">
              <a:latin typeface="나눔스퀘어라운드 Bold" pitchFamily="50" charset="-127"/>
              <a:ea typeface="나눔스퀘어라운드 Bold" pitchFamily="50" charset="-127"/>
            </a:endParaRPr>
          </a:p>
          <a:p>
            <a:pPr marL="342900" indent="-342900">
              <a:lnSpc>
                <a:spcPct val="130000"/>
              </a:lnSpc>
              <a:buAutoNum type="arabicParenR"/>
            </a:pPr>
            <a:r>
              <a:rPr lang="ko-KR" altLang="en-US" dirty="0" smtClean="0">
                <a:latin typeface="나눔스퀘어라운드 Bold" pitchFamily="50" charset="-127"/>
                <a:ea typeface="나눔스퀘어라운드 Bold" pitchFamily="50" charset="-127"/>
              </a:rPr>
              <a:t>미래 수요 </a:t>
            </a:r>
            <a:r>
              <a:rPr lang="ko-KR" altLang="en-US" smtClean="0">
                <a:latin typeface="나눔스퀘어라운드 Bold" pitchFamily="50" charset="-127"/>
                <a:ea typeface="나눔스퀘어라운드 Bold" pitchFamily="50" charset="-127"/>
              </a:rPr>
              <a:t>예측 </a:t>
            </a:r>
            <a:r>
              <a:rPr lang="ko-KR" altLang="en-US" smtClean="0">
                <a:latin typeface="나눔스퀘어라운드 Bold" pitchFamily="50" charset="-127"/>
                <a:ea typeface="나눔스퀘어라운드 Bold" pitchFamily="50" charset="-127"/>
              </a:rPr>
              <a:t>모형</a:t>
            </a:r>
            <a:endParaRPr lang="en-US" altLang="ko-KR" dirty="0" smtClean="0"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FF98D13-7F6D-4B6B-8E75-4BB3BC0D474E}"/>
              </a:ext>
            </a:extLst>
          </p:cNvPr>
          <p:cNvSpPr txBox="1"/>
          <p:nvPr/>
        </p:nvSpPr>
        <p:spPr>
          <a:xfrm>
            <a:off x="2468823" y="2746936"/>
            <a:ext cx="8523027" cy="100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나눔스퀘어 Bold" pitchFamily="50" charset="-127"/>
                <a:ea typeface="나눔스퀘어 Bold" pitchFamily="50" charset="-127"/>
              </a:rPr>
              <a:t>이러한 계절성 지수 모형은 </a:t>
            </a:r>
            <a:r>
              <a:rPr lang="ko-KR" altLang="en-US" dirty="0" smtClean="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미래 수요가 과거의 유형을 따를 때 </a:t>
            </a:r>
            <a:r>
              <a:rPr lang="ko-KR" altLang="en-US" dirty="0" smtClean="0">
                <a:latin typeface="나눔스퀘어 Bold" pitchFamily="50" charset="-127"/>
                <a:ea typeface="나눔스퀘어 Bold" pitchFamily="50" charset="-127"/>
              </a:rPr>
              <a:t>유용</a:t>
            </a:r>
            <a:endParaRPr lang="en-US" altLang="ko-KR" dirty="0" smtClean="0">
              <a:latin typeface="나눔스퀘어 Bold" pitchFamily="50" charset="-127"/>
              <a:ea typeface="나눔스퀘어 Bold" pitchFamily="50" charset="-127"/>
            </a:endParaRPr>
          </a:p>
          <a:p>
            <a:pPr>
              <a:lnSpc>
                <a:spcPct val="110000"/>
              </a:lnSpc>
            </a:pPr>
            <a:r>
              <a:rPr lang="ko-KR" altLang="en-US" dirty="0" smtClean="0">
                <a:latin typeface="나눔스퀘어 Bold" pitchFamily="50" charset="-127"/>
                <a:ea typeface="나눔스퀘어 Bold" pitchFamily="50" charset="-127"/>
              </a:rPr>
              <a:t>     </a:t>
            </a:r>
            <a:r>
              <a:rPr lang="en-US" altLang="ko-KR" dirty="0" smtClean="0">
                <a:latin typeface="나눔스퀘어 Bold" pitchFamily="50" charset="-127"/>
                <a:ea typeface="나눔스퀘어 Bold" pitchFamily="50" charset="-127"/>
              </a:rPr>
              <a:t>- </a:t>
            </a:r>
            <a:r>
              <a:rPr lang="ko-KR" altLang="en-US" dirty="0" smtClean="0">
                <a:latin typeface="나눔스퀘어 Bold" pitchFamily="50" charset="-127"/>
                <a:ea typeface="나눔스퀘어 Bold" pitchFamily="50" charset="-127"/>
              </a:rPr>
              <a:t>관찰의 축적을 통해 매년 수요가 비슷한 계절성 패턴을 보임을 확인 필요</a:t>
            </a:r>
            <a:endParaRPr lang="en-US" altLang="ko-KR" dirty="0" smtClean="0">
              <a:latin typeface="나눔스퀘어 Bold" pitchFamily="50" charset="-127"/>
              <a:ea typeface="나눔스퀘어 Bold" pitchFamily="50" charset="-127"/>
            </a:endParaRPr>
          </a:p>
          <a:p>
            <a:pPr>
              <a:lnSpc>
                <a:spcPct val="110000"/>
              </a:lnSpc>
            </a:pPr>
            <a:r>
              <a:rPr lang="en-US" altLang="ko-KR" dirty="0" smtClean="0">
                <a:latin typeface="나눔스퀘어 Bold" pitchFamily="50" charset="-127"/>
                <a:ea typeface="나눔스퀘어 Bold" pitchFamily="50" charset="-127"/>
              </a:rPr>
              <a:t>         </a:t>
            </a:r>
            <a:r>
              <a:rPr lang="ko-KR" altLang="en-US" dirty="0" smtClean="0">
                <a:latin typeface="나눔스퀘어 Bold" pitchFamily="50" charset="-127"/>
                <a:ea typeface="나눔스퀘어 Bold" pitchFamily="50" charset="-127"/>
              </a:rPr>
              <a:t>⇒ 시각화 도구를 통해 확인함 </a:t>
            </a:r>
            <a:r>
              <a:rPr lang="en-US" altLang="ko-KR" dirty="0" smtClean="0">
                <a:latin typeface="나눔스퀘어 Bold" pitchFamily="50" charset="-127"/>
                <a:ea typeface="나눔스퀘어 Bold" pitchFamily="50" charset="-127"/>
              </a:rPr>
              <a:t>(</a:t>
            </a:r>
            <a:r>
              <a:rPr lang="ko-KR" altLang="en-US" dirty="0" smtClean="0">
                <a:latin typeface="나눔스퀘어 Bold" pitchFamily="50" charset="-127"/>
                <a:ea typeface="나눔스퀘어 Bold" pitchFamily="50" charset="-127"/>
              </a:rPr>
              <a:t>안정성 시장 기준</a:t>
            </a:r>
            <a:r>
              <a:rPr lang="en-US" altLang="ko-KR" dirty="0" smtClean="0">
                <a:latin typeface="나눔스퀘어 Bold" pitchFamily="50" charset="-127"/>
                <a:ea typeface="나눔스퀘어 Bold" pitchFamily="50" charset="-127"/>
              </a:rPr>
              <a:t>)</a:t>
            </a:r>
            <a:endParaRPr lang="en-US" altLang="ko-KR" dirty="0"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FF98D13-7F6D-4B6B-8E75-4BB3BC0D474E}"/>
              </a:ext>
            </a:extLst>
          </p:cNvPr>
          <p:cNvSpPr txBox="1"/>
          <p:nvPr/>
        </p:nvSpPr>
        <p:spPr>
          <a:xfrm>
            <a:off x="2468824" y="4065983"/>
            <a:ext cx="7865616" cy="397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ko-KR" smtClean="0">
                <a:latin typeface="나눔스퀘어 Bold" pitchFamily="50" charset="-127"/>
                <a:ea typeface="나눔스퀘어 Bold" pitchFamily="50" charset="-127"/>
              </a:rPr>
              <a:t>2018.10.25(</a:t>
            </a:r>
            <a:r>
              <a:rPr lang="ko-KR" altLang="en-US" dirty="0">
                <a:latin typeface="나눔스퀘어 Bold" pitchFamily="50" charset="-127"/>
                <a:ea typeface="나눔스퀘어 Bold" pitchFamily="50" charset="-127"/>
              </a:rPr>
              <a:t>목</a:t>
            </a:r>
            <a:r>
              <a:rPr lang="en-US" altLang="ko-KR" smtClean="0">
                <a:latin typeface="나눔스퀘어 Bold" pitchFamily="50" charset="-127"/>
                <a:ea typeface="나눔스퀘어 Bold" pitchFamily="50" charset="-127"/>
              </a:rPr>
              <a:t>) </a:t>
            </a:r>
            <a:r>
              <a:rPr lang="en-US" altLang="ko-KR" smtClean="0">
                <a:latin typeface="나눔스퀘어 Bold" pitchFamily="50" charset="-127"/>
                <a:ea typeface="나눔스퀘어 Bold" pitchFamily="50" charset="-127"/>
              </a:rPr>
              <a:t>~ </a:t>
            </a:r>
            <a:r>
              <a:rPr lang="en-US" altLang="ko-KR" smtClean="0">
                <a:latin typeface="나눔스퀘어 Bold" pitchFamily="50" charset="-127"/>
                <a:ea typeface="나눔스퀘어 Bold" pitchFamily="50" charset="-127"/>
              </a:rPr>
              <a:t>10.26(</a:t>
            </a:r>
            <a:r>
              <a:rPr lang="ko-KR" altLang="en-US" dirty="0" smtClean="0">
                <a:latin typeface="나눔스퀘어 Bold" pitchFamily="50" charset="-127"/>
                <a:ea typeface="나눔스퀘어 Bold" pitchFamily="50" charset="-127"/>
              </a:rPr>
              <a:t>금</a:t>
            </a:r>
            <a:r>
              <a:rPr lang="en-US" altLang="ko-KR" smtClean="0">
                <a:latin typeface="나눔스퀘어 Bold" pitchFamily="50" charset="-127"/>
                <a:ea typeface="나눔스퀘어 Bold" pitchFamily="50" charset="-127"/>
              </a:rPr>
              <a:t>), </a:t>
            </a:r>
            <a:r>
              <a:rPr lang="en-US" altLang="ko-KR" smtClean="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2</a:t>
            </a:r>
            <a:r>
              <a:rPr lang="ko-KR" altLang="en-US" smtClean="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일</a:t>
            </a:r>
            <a:r>
              <a:rPr lang="ko-KR" altLang="en-US" smtClean="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en-US" altLang="ko-KR" dirty="0" smtClean="0">
                <a:latin typeface="나눔스퀘어 Bold" pitchFamily="50" charset="-127"/>
                <a:ea typeface="나눔스퀘어 Bold" pitchFamily="50" charset="-127"/>
              </a:rPr>
              <a:t>/ </a:t>
            </a:r>
            <a:r>
              <a:rPr lang="ko-KR" altLang="en-US" smtClean="0">
                <a:latin typeface="나눔스퀘어 Bold" pitchFamily="50" charset="-127"/>
                <a:ea typeface="나눔스퀘어 Bold" pitchFamily="50" charset="-127"/>
              </a:rPr>
              <a:t>총 </a:t>
            </a:r>
            <a:r>
              <a:rPr lang="en-US" altLang="ko-KR" dirty="0">
                <a:solidFill>
                  <a:srgbClr val="0070C0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x</a:t>
            </a:r>
            <a:r>
              <a:rPr lang="ko-KR" altLang="en-US" smtClean="0">
                <a:solidFill>
                  <a:srgbClr val="0070C0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명</a:t>
            </a:r>
            <a:endParaRPr lang="en-US" altLang="ko-KR" dirty="0" smtClean="0">
              <a:solidFill>
                <a:srgbClr val="0070C0"/>
              </a:solidFill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9879296" y="309626"/>
            <a:ext cx="2246128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r>
              <a:rPr lang="en-US" altLang="ko-KR" smtClean="0">
                <a:solidFill>
                  <a:srgbClr val="0070C0"/>
                </a:solidFill>
                <a:latin typeface="나눔스퀘어 Bold" pitchFamily="50" charset="-127"/>
                <a:ea typeface="나눔스퀘어 Bold" pitchFamily="50" charset="-127"/>
              </a:rPr>
              <a:t>1. </a:t>
            </a:r>
            <a:r>
              <a:rPr lang="ko-KR" altLang="en-US" dirty="0" smtClean="0">
                <a:solidFill>
                  <a:srgbClr val="0070C0"/>
                </a:solidFill>
                <a:latin typeface="나눔스퀘어 Bold" pitchFamily="50" charset="-127"/>
                <a:ea typeface="나눔스퀘어 Bold" pitchFamily="50" charset="-127"/>
              </a:rPr>
              <a:t>프로젝트 결과 요약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5927727" y="4988909"/>
            <a:ext cx="2328862" cy="183601"/>
          </a:xfrm>
          <a:prstGeom prst="roundRect">
            <a:avLst>
              <a:gd name="adj" fmla="val 46923"/>
            </a:avLst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ko-KR" altLang="en-US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5927725" y="4988909"/>
            <a:ext cx="2328864" cy="183601"/>
          </a:xfrm>
          <a:prstGeom prst="roundRect">
            <a:avLst>
              <a:gd name="adj" fmla="val 46923"/>
            </a:avLst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ko-KR" altLang="en-US"/>
          </a:p>
        </p:txBody>
      </p:sp>
      <p:sp>
        <p:nvSpPr>
          <p:cNvPr id="20" name="모서리가 둥근 직사각형 19"/>
          <p:cNvSpPr/>
          <p:nvPr/>
        </p:nvSpPr>
        <p:spPr>
          <a:xfrm>
            <a:off x="5927727" y="5344905"/>
            <a:ext cx="2328862" cy="183601"/>
          </a:xfrm>
          <a:prstGeom prst="roundRect">
            <a:avLst>
              <a:gd name="adj" fmla="val 46923"/>
            </a:avLst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ko-KR" altLang="en-US"/>
          </a:p>
        </p:txBody>
      </p:sp>
      <p:sp>
        <p:nvSpPr>
          <p:cNvPr id="21" name="모서리가 둥근 직사각형 20"/>
          <p:cNvSpPr/>
          <p:nvPr/>
        </p:nvSpPr>
        <p:spPr>
          <a:xfrm>
            <a:off x="5927725" y="5344905"/>
            <a:ext cx="957263" cy="183601"/>
          </a:xfrm>
          <a:prstGeom prst="roundRect">
            <a:avLst>
              <a:gd name="adj" fmla="val 46923"/>
            </a:avLst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6258793" y="5708488"/>
            <a:ext cx="312906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100" dirty="0" smtClean="0">
                <a:latin typeface="나눔스퀘어 Bold" pitchFamily="50" charset="-127"/>
                <a:ea typeface="나눔스퀘어 Bold" pitchFamily="50" charset="-127"/>
              </a:rPr>
              <a:t>분</a:t>
            </a:r>
            <a:endParaRPr lang="en-US" altLang="ko-KR" sz="1100" dirty="0" smtClean="0">
              <a:latin typeface="나눔스퀘어 Bold" pitchFamily="50" charset="-127"/>
              <a:ea typeface="나눔스퀘어 Bold" pitchFamily="50" charset="-127"/>
            </a:endParaRPr>
          </a:p>
          <a:p>
            <a:r>
              <a:rPr lang="ko-KR" altLang="en-US" sz="1100" dirty="0" smtClean="0">
                <a:latin typeface="나눔스퀘어 Bold" pitchFamily="50" charset="-127"/>
                <a:ea typeface="나눔스퀘어 Bold" pitchFamily="50" charset="-127"/>
              </a:rPr>
              <a:t>석</a:t>
            </a:r>
            <a:endParaRPr lang="en-US" altLang="ko-KR" sz="1100" dirty="0" smtClean="0"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6700078" y="5708488"/>
            <a:ext cx="312906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100" dirty="0" smtClean="0">
                <a:latin typeface="나눔스퀘어 Bold" pitchFamily="50" charset="-127"/>
                <a:ea typeface="나눔스퀘어 Bold" pitchFamily="50" charset="-127"/>
              </a:rPr>
              <a:t>설</a:t>
            </a:r>
            <a:endParaRPr lang="en-US" altLang="ko-KR" sz="1100" dirty="0" smtClean="0">
              <a:latin typeface="나눔스퀘어 Bold" pitchFamily="50" charset="-127"/>
              <a:ea typeface="나눔스퀘어 Bold" pitchFamily="50" charset="-127"/>
            </a:endParaRPr>
          </a:p>
          <a:p>
            <a:r>
              <a:rPr lang="ko-KR" altLang="en-US" sz="1100" dirty="0">
                <a:latin typeface="나눔스퀘어 Bold" pitchFamily="50" charset="-127"/>
                <a:ea typeface="나눔스퀘어 Bold" pitchFamily="50" charset="-127"/>
              </a:rPr>
              <a:t>계</a:t>
            </a:r>
            <a:endParaRPr lang="ko-KR" altLang="en-US" sz="1100" dirty="0"/>
          </a:p>
        </p:txBody>
      </p:sp>
      <p:sp>
        <p:nvSpPr>
          <p:cNvPr id="25" name="직사각형 24"/>
          <p:cNvSpPr/>
          <p:nvPr/>
        </p:nvSpPr>
        <p:spPr>
          <a:xfrm>
            <a:off x="8023935" y="5708488"/>
            <a:ext cx="312906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100" dirty="0" err="1" smtClean="0">
                <a:latin typeface="나눔스퀘어 Bold" pitchFamily="50" charset="-127"/>
                <a:ea typeface="나눔스퀘어 Bold" pitchFamily="50" charset="-127"/>
              </a:rPr>
              <a:t>완</a:t>
            </a:r>
            <a:endParaRPr lang="en-US" altLang="ko-KR" sz="1100" dirty="0" smtClean="0">
              <a:latin typeface="나눔스퀘어 Bold" pitchFamily="50" charset="-127"/>
              <a:ea typeface="나눔스퀘어 Bold" pitchFamily="50" charset="-127"/>
            </a:endParaRPr>
          </a:p>
          <a:p>
            <a:r>
              <a:rPr lang="ko-KR" altLang="en-US" sz="1100" dirty="0" smtClean="0">
                <a:latin typeface="나눔스퀘어 Bold" pitchFamily="50" charset="-127"/>
                <a:ea typeface="나눔스퀘어 Bold" pitchFamily="50" charset="-127"/>
              </a:rPr>
              <a:t>료</a:t>
            </a:r>
            <a:endParaRPr lang="ko-KR" altLang="en-US" sz="1100" dirty="0"/>
          </a:p>
        </p:txBody>
      </p:sp>
      <p:sp>
        <p:nvSpPr>
          <p:cNvPr id="26" name="직사각형 25"/>
          <p:cNvSpPr/>
          <p:nvPr/>
        </p:nvSpPr>
        <p:spPr>
          <a:xfrm>
            <a:off x="7582648" y="5702138"/>
            <a:ext cx="312906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100" dirty="0" smtClean="0">
                <a:latin typeface="나눔스퀘어 Bold" pitchFamily="50" charset="-127"/>
                <a:ea typeface="나눔스퀘어 Bold" pitchFamily="50" charset="-127"/>
              </a:rPr>
              <a:t>테</a:t>
            </a:r>
            <a:endParaRPr lang="en-US" altLang="ko-KR" sz="1100" dirty="0" smtClean="0">
              <a:latin typeface="나눔스퀘어 Bold" pitchFamily="50" charset="-127"/>
              <a:ea typeface="나눔스퀘어 Bold" pitchFamily="50" charset="-127"/>
            </a:endParaRPr>
          </a:p>
          <a:p>
            <a:r>
              <a:rPr lang="ko-KR" altLang="en-US" sz="1100" dirty="0" smtClean="0">
                <a:latin typeface="나눔스퀘어 Bold" pitchFamily="50" charset="-127"/>
                <a:ea typeface="나눔스퀘어 Bold" pitchFamily="50" charset="-127"/>
              </a:rPr>
              <a:t>스</a:t>
            </a:r>
            <a:endParaRPr lang="en-US" altLang="ko-KR" sz="1100" dirty="0" smtClean="0">
              <a:latin typeface="나눔스퀘어 Bold" pitchFamily="50" charset="-127"/>
              <a:ea typeface="나눔스퀘어 Bold" pitchFamily="50" charset="-127"/>
            </a:endParaRPr>
          </a:p>
          <a:p>
            <a:r>
              <a:rPr lang="ko-KR" altLang="en-US" sz="1100" dirty="0" smtClean="0">
                <a:latin typeface="나눔스퀘어 Bold" pitchFamily="50" charset="-127"/>
                <a:ea typeface="나눔스퀘어 Bold" pitchFamily="50" charset="-127"/>
              </a:rPr>
              <a:t>트</a:t>
            </a:r>
            <a:endParaRPr lang="ko-KR" altLang="en-US" sz="1100" dirty="0"/>
          </a:p>
        </p:txBody>
      </p:sp>
      <p:sp>
        <p:nvSpPr>
          <p:cNvPr id="27" name="직사각형 26"/>
          <p:cNvSpPr/>
          <p:nvPr/>
        </p:nvSpPr>
        <p:spPr>
          <a:xfrm>
            <a:off x="7141363" y="5708488"/>
            <a:ext cx="312906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100" dirty="0" smtClean="0">
                <a:latin typeface="나눔스퀘어 Bold" pitchFamily="50" charset="-127"/>
                <a:ea typeface="나눔스퀘어 Bold" pitchFamily="50" charset="-127"/>
              </a:rPr>
              <a:t>개</a:t>
            </a:r>
            <a:endParaRPr lang="en-US" altLang="ko-KR" sz="1100" dirty="0" smtClean="0">
              <a:latin typeface="나눔스퀘어 Bold" pitchFamily="50" charset="-127"/>
              <a:ea typeface="나눔스퀘어 Bold" pitchFamily="50" charset="-127"/>
            </a:endParaRPr>
          </a:p>
          <a:p>
            <a:r>
              <a:rPr lang="ko-KR" altLang="en-US" sz="1100" dirty="0" smtClean="0">
                <a:latin typeface="나눔스퀘어 Bold" pitchFamily="50" charset="-127"/>
                <a:ea typeface="나눔스퀘어 Bold" pitchFamily="50" charset="-127"/>
              </a:rPr>
              <a:t>발</a:t>
            </a:r>
            <a:endParaRPr lang="ko-KR" altLang="en-US" sz="1100" dirty="0"/>
          </a:p>
        </p:txBody>
      </p:sp>
      <p:sp>
        <p:nvSpPr>
          <p:cNvPr id="28" name="직사각형 27"/>
          <p:cNvSpPr/>
          <p:nvPr/>
        </p:nvSpPr>
        <p:spPr>
          <a:xfrm>
            <a:off x="5817508" y="5708488"/>
            <a:ext cx="312906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100" dirty="0" smtClean="0">
                <a:latin typeface="나눔스퀘어 Bold" pitchFamily="50" charset="-127"/>
                <a:ea typeface="나눔스퀘어 Bold" pitchFamily="50" charset="-127"/>
              </a:rPr>
              <a:t>시</a:t>
            </a:r>
            <a:endParaRPr lang="en-US" altLang="ko-KR" sz="1100" dirty="0" smtClean="0">
              <a:latin typeface="나눔스퀘어 Bold" pitchFamily="50" charset="-127"/>
              <a:ea typeface="나눔스퀘어 Bold" pitchFamily="50" charset="-127"/>
            </a:endParaRPr>
          </a:p>
          <a:p>
            <a:r>
              <a:rPr lang="ko-KR" altLang="en-US" sz="1100" dirty="0" smtClean="0">
                <a:latin typeface="나눔스퀘어 Bold" pitchFamily="50" charset="-127"/>
                <a:ea typeface="나눔스퀘어 Bold" pitchFamily="50" charset="-127"/>
              </a:rPr>
              <a:t>작</a:t>
            </a:r>
            <a:endParaRPr lang="en-US" altLang="ko-KR" sz="1100" dirty="0" smtClean="0"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FF98D13-7F6D-4B6B-8E75-4BB3BC0D474E}"/>
              </a:ext>
            </a:extLst>
          </p:cNvPr>
          <p:cNvSpPr txBox="1"/>
          <p:nvPr/>
        </p:nvSpPr>
        <p:spPr>
          <a:xfrm>
            <a:off x="8419684" y="4845603"/>
            <a:ext cx="2451516" cy="81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mtClean="0">
                <a:latin typeface="나눔스퀘어라운드 Bold" pitchFamily="50" charset="-127"/>
                <a:ea typeface="나눔스퀘어라운드 Bold" pitchFamily="50" charset="-127"/>
              </a:rPr>
              <a:t>(</a:t>
            </a:r>
            <a:r>
              <a:rPr lang="ko-KR" altLang="en-US" smtClean="0">
                <a:solidFill>
                  <a:srgbClr val="0070C0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시작전</a:t>
            </a:r>
            <a:r>
              <a:rPr lang="en-US" altLang="ko-KR" smtClean="0">
                <a:latin typeface="나눔스퀘어라운드 Bold" pitchFamily="50" charset="-127"/>
                <a:ea typeface="나눔스퀘어라운드 Bold" pitchFamily="50" charset="-127"/>
              </a:rPr>
              <a:t>)</a:t>
            </a:r>
            <a:endParaRPr lang="en-US" altLang="ko-KR" dirty="0" smtClean="0">
              <a:latin typeface="나눔스퀘어라운드 Bold" pitchFamily="50" charset="-127"/>
              <a:ea typeface="나눔스퀘어라운드 Bold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mtClean="0">
                <a:latin typeface="나눔스퀘어라운드 Bold" pitchFamily="50" charset="-127"/>
                <a:ea typeface="나눔스퀘어라운드 Bold" pitchFamily="50" charset="-127"/>
              </a:rPr>
              <a:t>(</a:t>
            </a:r>
            <a:r>
              <a:rPr lang="ko-KR" altLang="en-US" smtClean="0">
                <a:latin typeface="나눔스퀘어라운드 Bold" pitchFamily="50" charset="-127"/>
                <a:ea typeface="나눔스퀘어라운드 Bold" pitchFamily="50" charset="-127"/>
              </a:rPr>
              <a:t>시작전</a:t>
            </a:r>
            <a:r>
              <a:rPr lang="en-US" altLang="ko-KR" smtClean="0">
                <a:latin typeface="나눔스퀘어라운드 Bold" pitchFamily="50" charset="-127"/>
                <a:ea typeface="나눔스퀘어라운드 Bold" pitchFamily="50" charset="-127"/>
              </a:rPr>
              <a:t>)</a:t>
            </a:r>
            <a:endParaRPr lang="en-US" altLang="ko-KR" dirty="0" smtClean="0">
              <a:latin typeface="나눔스퀘어라운드 Bold" pitchFamily="50" charset="-127"/>
              <a:ea typeface="나눔스퀘어라운드 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60320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모서리가 둥근 직사각형 21"/>
          <p:cNvSpPr/>
          <p:nvPr/>
        </p:nvSpPr>
        <p:spPr>
          <a:xfrm>
            <a:off x="323850" y="1638300"/>
            <a:ext cx="971550" cy="323850"/>
          </a:xfrm>
          <a:prstGeom prst="roundRect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tx1"/>
                </a:solidFill>
              </a:ln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896DD8B-4E3C-4AB8-92FE-C48FEB9FF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372110"/>
            <a:ext cx="11826240" cy="816928"/>
          </a:xfrm>
        </p:spPr>
        <p:txBody>
          <a:bodyPr/>
          <a:lstStyle/>
          <a:p>
            <a:r>
              <a:rPr lang="en-US" altLang="ko-KR" dirty="0" smtClean="0">
                <a:latin typeface="나눔스퀘어라운드 ExtraBold" pitchFamily="50" charset="-127"/>
                <a:ea typeface="나눔스퀘어라운드 ExtraBold" pitchFamily="50" charset="-127"/>
              </a:rPr>
              <a:t>2. </a:t>
            </a:r>
            <a:r>
              <a:rPr lang="ko-KR" altLang="en-US" dirty="0" smtClean="0">
                <a:latin typeface="나눔스퀘어라운드 ExtraBold" pitchFamily="50" charset="-127"/>
                <a:ea typeface="나눔스퀘어라운드 ExtraBold" pitchFamily="50" charset="-127"/>
              </a:rPr>
              <a:t>타임 </a:t>
            </a:r>
            <a:r>
              <a:rPr lang="ko-KR" altLang="en-US" dirty="0" err="1" smtClean="0">
                <a:latin typeface="나눔스퀘어라운드 ExtraBold" pitchFamily="50" charset="-127"/>
                <a:ea typeface="나눔스퀘어라운드 ExtraBold" pitchFamily="50" charset="-127"/>
              </a:rPr>
              <a:t>라인별</a:t>
            </a:r>
            <a:r>
              <a:rPr lang="ko-KR" altLang="en-US" dirty="0" smtClean="0">
                <a:latin typeface="나눔스퀘어라운드 ExtraBold" pitchFamily="50" charset="-127"/>
                <a:ea typeface="나눔스퀘어라운드 ExtraBold" pitchFamily="50" charset="-127"/>
              </a:rPr>
              <a:t> 주요 활동 및 결과물</a:t>
            </a:r>
            <a:endParaRPr lang="ko-KR" altLang="en-US" dirty="0"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6B02F37-9C1C-4BD3-892B-CDF3E8FF9D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32550"/>
            <a:ext cx="2743200" cy="365125"/>
          </a:xfrm>
        </p:spPr>
        <p:txBody>
          <a:bodyPr/>
          <a:lstStyle/>
          <a:p>
            <a:fld id="{C8CF4CC4-2B3E-4E1B-94CB-8D7F69C16FA1}" type="slidenum">
              <a:rPr lang="ko-KR" altLang="en-US" smtClean="0">
                <a:latin typeface="나눔스퀘어라운드 Bold" pitchFamily="50" charset="-127"/>
                <a:ea typeface="나눔스퀘어라운드 Bold" pitchFamily="50" charset="-127"/>
              </a:rPr>
              <a:pPr/>
              <a:t>6</a:t>
            </a:fld>
            <a:endParaRPr lang="ko-KR" altLang="en-US" dirty="0"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9879296" y="309626"/>
            <a:ext cx="2246128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r>
              <a:rPr lang="en-US" altLang="ko-KR" smtClean="0">
                <a:solidFill>
                  <a:srgbClr val="0070C0"/>
                </a:solidFill>
                <a:latin typeface="나눔스퀘어 Bold" pitchFamily="50" charset="-127"/>
                <a:ea typeface="나눔스퀘어 Bold" pitchFamily="50" charset="-127"/>
              </a:rPr>
              <a:t>1. </a:t>
            </a:r>
            <a:r>
              <a:rPr lang="ko-KR" altLang="en-US" dirty="0" smtClean="0">
                <a:solidFill>
                  <a:srgbClr val="0070C0"/>
                </a:solidFill>
                <a:latin typeface="나눔스퀘어 Bold" pitchFamily="50" charset="-127"/>
                <a:ea typeface="나눔스퀘어 Bold" pitchFamily="50" charset="-127"/>
              </a:rPr>
              <a:t>프로젝트 결과 요약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304800" y="1619250"/>
            <a:ext cx="971550" cy="32385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  <a:latin typeface="나눔스퀘어 Bold" pitchFamily="50" charset="-127"/>
                <a:ea typeface="나눔스퀘어 Bold" pitchFamily="50" charset="-127"/>
              </a:rPr>
              <a:t>계 획</a:t>
            </a:r>
            <a:endParaRPr lang="ko-KR" altLang="en-US" sz="12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323850" y="2105025"/>
            <a:ext cx="971550" cy="323850"/>
          </a:xfrm>
          <a:prstGeom prst="roundRect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tx1"/>
                </a:solidFill>
              </a:ln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4" name="모서리가 둥근 직사각형 23"/>
          <p:cNvSpPr/>
          <p:nvPr/>
        </p:nvSpPr>
        <p:spPr>
          <a:xfrm>
            <a:off x="304800" y="2085975"/>
            <a:ext cx="971550" cy="32385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  <a:latin typeface="나눔스퀘어 Bold" pitchFamily="50" charset="-127"/>
                <a:ea typeface="나눔스퀘어 Bold" pitchFamily="50" charset="-127"/>
              </a:rPr>
              <a:t>분 석</a:t>
            </a:r>
            <a:endParaRPr lang="ko-KR" altLang="en-US" sz="12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323850" y="2619375"/>
            <a:ext cx="971550" cy="323850"/>
          </a:xfrm>
          <a:prstGeom prst="roundRect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tx1"/>
                </a:solidFill>
              </a:ln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304800" y="2600325"/>
            <a:ext cx="971550" cy="32385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  <a:latin typeface="나눔스퀘어 Bold" pitchFamily="50" charset="-127"/>
                <a:ea typeface="나눔스퀘어 Bold" pitchFamily="50" charset="-127"/>
              </a:rPr>
              <a:t>설 계</a:t>
            </a:r>
            <a:endParaRPr lang="ko-KR" altLang="en-US" sz="12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" name="모서리가 둥근 직사각형 26"/>
          <p:cNvSpPr/>
          <p:nvPr/>
        </p:nvSpPr>
        <p:spPr>
          <a:xfrm>
            <a:off x="323850" y="3448050"/>
            <a:ext cx="1066800" cy="323850"/>
          </a:xfrm>
          <a:prstGeom prst="roundRect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tx1"/>
                </a:solidFill>
              </a:ln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295275" y="3429000"/>
            <a:ext cx="1066800" cy="32385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  <a:latin typeface="나눔스퀘어 Bold" pitchFamily="50" charset="-127"/>
                <a:ea typeface="나눔스퀘어 Bold" pitchFamily="50" charset="-127"/>
              </a:rPr>
              <a:t>개발 </a:t>
            </a:r>
            <a:r>
              <a:rPr lang="en-US" altLang="ko-KR" sz="1200" dirty="0" smtClean="0">
                <a:solidFill>
                  <a:schemeClr val="tx1"/>
                </a:solidFill>
                <a:latin typeface="나눔스퀘어 Bold" pitchFamily="50" charset="-127"/>
                <a:ea typeface="나눔스퀘어 Bold" pitchFamily="50" charset="-127"/>
              </a:rPr>
              <a:t>/ </a:t>
            </a:r>
            <a:r>
              <a:rPr lang="ko-KR" altLang="en-US" sz="1200" dirty="0" smtClean="0">
                <a:solidFill>
                  <a:schemeClr val="tx1"/>
                </a:solidFill>
                <a:latin typeface="나눔스퀘어 Bold" pitchFamily="50" charset="-127"/>
                <a:ea typeface="나눔스퀘어 Bold" pitchFamily="50" charset="-127"/>
              </a:rPr>
              <a:t>테스트</a:t>
            </a:r>
            <a:endParaRPr lang="ko-KR" altLang="en-US" sz="12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9" name="모서리가 둥근 직사각형 28"/>
          <p:cNvSpPr/>
          <p:nvPr/>
        </p:nvSpPr>
        <p:spPr>
          <a:xfrm>
            <a:off x="323850" y="4743450"/>
            <a:ext cx="971550" cy="438150"/>
          </a:xfrm>
          <a:prstGeom prst="roundRect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tx1"/>
                </a:solidFill>
              </a:ln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304800" y="4724400"/>
            <a:ext cx="971550" cy="43815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  <a:latin typeface="나눔스퀘어 Bold" pitchFamily="50" charset="-127"/>
                <a:ea typeface="나눔스퀘어 Bold" pitchFamily="50" charset="-127"/>
              </a:rPr>
              <a:t>운영 이관 </a:t>
            </a:r>
            <a:r>
              <a:rPr lang="en-US" altLang="ko-KR" sz="1200" dirty="0" smtClean="0">
                <a:solidFill>
                  <a:schemeClr val="tx1"/>
                </a:solidFill>
                <a:latin typeface="나눔스퀘어 Bold" pitchFamily="50" charset="-127"/>
                <a:ea typeface="나눔스퀘어 Bold" pitchFamily="50" charset="-127"/>
              </a:rPr>
              <a:t>/</a:t>
            </a:r>
          </a:p>
          <a:p>
            <a:pPr algn="ctr"/>
            <a:r>
              <a:rPr lang="ko-KR" altLang="en-US" sz="1200" dirty="0" smtClean="0">
                <a:solidFill>
                  <a:schemeClr val="tx1"/>
                </a:solidFill>
                <a:latin typeface="나눔스퀘어 Bold" pitchFamily="50" charset="-127"/>
                <a:ea typeface="나눔스퀘어 Bold" pitchFamily="50" charset="-127"/>
              </a:rPr>
              <a:t>테스트</a:t>
            </a:r>
            <a:endParaRPr lang="ko-KR" altLang="en-US" sz="12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32" name="직선 화살표 연결선 31"/>
          <p:cNvCxnSpPr/>
          <p:nvPr/>
        </p:nvCxnSpPr>
        <p:spPr>
          <a:xfrm>
            <a:off x="1057275" y="3895725"/>
            <a:ext cx="0" cy="72390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모서리가 둥근 직사각형 34"/>
          <p:cNvSpPr/>
          <p:nvPr/>
        </p:nvSpPr>
        <p:spPr>
          <a:xfrm>
            <a:off x="323850" y="5667375"/>
            <a:ext cx="971550" cy="323850"/>
          </a:xfrm>
          <a:prstGeom prst="roundRect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tx1"/>
                </a:solidFill>
              </a:ln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6" name="모서리가 둥근 직사각형 35"/>
          <p:cNvSpPr/>
          <p:nvPr/>
        </p:nvSpPr>
        <p:spPr>
          <a:xfrm>
            <a:off x="304800" y="5648325"/>
            <a:ext cx="971550" cy="32385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  <a:latin typeface="나눔스퀘어 Bold" pitchFamily="50" charset="-127"/>
                <a:ea typeface="나눔스퀘어 Bold" pitchFamily="50" charset="-127"/>
              </a:rPr>
              <a:t>PJT </a:t>
            </a:r>
            <a:r>
              <a:rPr lang="ko-KR" altLang="en-US" sz="1200" dirty="0" smtClean="0">
                <a:solidFill>
                  <a:schemeClr val="tx1"/>
                </a:solidFill>
                <a:latin typeface="나눔스퀘어 Bold" pitchFamily="50" charset="-127"/>
                <a:ea typeface="나눔스퀘어 Bold" pitchFamily="50" charset="-127"/>
              </a:rPr>
              <a:t>종료</a:t>
            </a:r>
            <a:endParaRPr lang="ko-KR" altLang="en-US" sz="12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221770" y="3834884"/>
            <a:ext cx="80342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smtClean="0">
                <a:latin typeface="나눔스퀘어 Bold" pitchFamily="50" charset="-127"/>
                <a:ea typeface="나눔스퀘어 Bold" pitchFamily="50" charset="-127"/>
              </a:rPr>
              <a:t>( </a:t>
            </a:r>
            <a:r>
              <a:rPr lang="ko-KR" altLang="en-US" sz="1000" dirty="0" smtClean="0">
                <a:latin typeface="나눔스퀘어 Bold" pitchFamily="50" charset="-127"/>
                <a:ea typeface="나눔스퀘어 Bold" pitchFamily="50" charset="-127"/>
              </a:rPr>
              <a:t>개발서버 </a:t>
            </a:r>
            <a:r>
              <a:rPr lang="en-US" altLang="ko-KR" sz="1000" dirty="0" smtClean="0">
                <a:latin typeface="나눔스퀘어 Bold" pitchFamily="50" charset="-127"/>
                <a:ea typeface="나눔스퀘어 Bold" pitchFamily="50" charset="-127"/>
              </a:rPr>
              <a:t>)</a:t>
            </a:r>
            <a:endParaRPr lang="ko-KR" altLang="en-US" sz="1000" dirty="0"/>
          </a:p>
        </p:txBody>
      </p:sp>
      <p:sp>
        <p:nvSpPr>
          <p:cNvPr id="38" name="직사각형 37"/>
          <p:cNvSpPr/>
          <p:nvPr/>
        </p:nvSpPr>
        <p:spPr>
          <a:xfrm>
            <a:off x="221770" y="4425434"/>
            <a:ext cx="80342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smtClean="0">
                <a:latin typeface="나눔스퀘어 Bold" pitchFamily="50" charset="-127"/>
                <a:ea typeface="나눔스퀘어 Bold" pitchFamily="50" charset="-127"/>
              </a:rPr>
              <a:t>( </a:t>
            </a:r>
            <a:r>
              <a:rPr lang="ko-KR" altLang="en-US" sz="1000" dirty="0" smtClean="0">
                <a:latin typeface="나눔스퀘어 Bold" pitchFamily="50" charset="-127"/>
                <a:ea typeface="나눔스퀘어 Bold" pitchFamily="50" charset="-127"/>
              </a:rPr>
              <a:t>운영서버 </a:t>
            </a:r>
            <a:r>
              <a:rPr lang="en-US" altLang="ko-KR" sz="1000" dirty="0" smtClean="0">
                <a:latin typeface="나눔스퀘어 Bold" pitchFamily="50" charset="-127"/>
                <a:ea typeface="나눔스퀘어 Bold" pitchFamily="50" charset="-127"/>
              </a:rPr>
              <a:t>)</a:t>
            </a:r>
            <a:endParaRPr lang="ko-KR" altLang="en-US" sz="10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2596" y="1210342"/>
            <a:ext cx="8783434" cy="5293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828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96DD8B-4E3C-4AB8-92FE-C48FEB9FF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309520"/>
            <a:ext cx="11826240" cy="816928"/>
          </a:xfrm>
        </p:spPr>
        <p:txBody>
          <a:bodyPr/>
          <a:lstStyle/>
          <a:p>
            <a:r>
              <a:rPr lang="en-US" altLang="ko-KR" dirty="0" smtClean="0">
                <a:latin typeface="나눔스퀘어라운드 ExtraBold" pitchFamily="50" charset="-127"/>
                <a:ea typeface="나눔스퀘어라운드 ExtraBold" pitchFamily="50" charset="-127"/>
              </a:rPr>
              <a:t>3. </a:t>
            </a:r>
            <a:r>
              <a:rPr lang="ko-KR" altLang="en-US" dirty="0" smtClean="0">
                <a:latin typeface="나눔스퀘어라운드 ExtraBold" pitchFamily="50" charset="-127"/>
                <a:ea typeface="나눔스퀘어라운드 ExtraBold" pitchFamily="50" charset="-127"/>
              </a:rPr>
              <a:t>프로젝트 특징 및 강점</a:t>
            </a:r>
            <a:endParaRPr lang="ko-KR" altLang="en-US" dirty="0"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6B02F37-9C1C-4BD3-892B-CDF3E8FF9D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57948"/>
            <a:ext cx="2743200" cy="365125"/>
          </a:xfrm>
        </p:spPr>
        <p:txBody>
          <a:bodyPr/>
          <a:lstStyle/>
          <a:p>
            <a:fld id="{C8CF4CC4-2B3E-4E1B-94CB-8D7F69C16FA1}" type="slidenum">
              <a:rPr lang="ko-KR" altLang="en-US" smtClean="0">
                <a:latin typeface="나눔스퀘어라운드 Bold" pitchFamily="50" charset="-127"/>
                <a:ea typeface="나눔스퀘어라운드 Bold" pitchFamily="50" charset="-127"/>
              </a:rPr>
              <a:pPr/>
              <a:t>7</a:t>
            </a:fld>
            <a:endParaRPr lang="ko-KR" altLang="en-US" dirty="0"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FF98D13-7F6D-4B6B-8E75-4BB3BC0D474E}"/>
              </a:ext>
            </a:extLst>
          </p:cNvPr>
          <p:cNvSpPr txBox="1"/>
          <p:nvPr/>
        </p:nvSpPr>
        <p:spPr>
          <a:xfrm>
            <a:off x="5848839" y="1992435"/>
            <a:ext cx="5428761" cy="1141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7800" indent="-1778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나눔스퀘어라운드 Bold" pitchFamily="50" charset="-127"/>
                <a:ea typeface="나눔스퀘어라운드 Bold" pitchFamily="50" charset="-127"/>
              </a:rPr>
              <a:t>수요량에 신뢰성 있는 계절적 패턴이 존재한다는 전제는 계절성 지수를 이용한 수요 예측 모형에서 가장 기본적이고 중요한 전제 중 하나</a:t>
            </a:r>
            <a:endParaRPr lang="en-US" altLang="ko-KR" sz="1400" dirty="0" smtClean="0">
              <a:latin typeface="나눔스퀘어라운드 Bold" pitchFamily="50" charset="-127"/>
              <a:ea typeface="나눔스퀘어라운드 Bold" pitchFamily="50" charset="-127"/>
            </a:endParaRPr>
          </a:p>
          <a:p>
            <a:pPr marL="177800" indent="-17780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ko-KR" sz="500" dirty="0" smtClean="0">
              <a:latin typeface="나눔스퀘어라운드 Bold" pitchFamily="50" charset="-127"/>
              <a:ea typeface="나눔스퀘어라운드 Bold" pitchFamily="50" charset="-127"/>
            </a:endParaRPr>
          </a:p>
          <a:p>
            <a:pPr marL="177800" indent="-1778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나눔스퀘어라운드 Bold" pitchFamily="50" charset="-127"/>
                <a:ea typeface="나눔스퀘어라운드 Bold" pitchFamily="50" charset="-127"/>
              </a:rPr>
              <a:t>시각화 도구를 이용하여 </a:t>
            </a:r>
            <a:r>
              <a:rPr lang="ko-KR" altLang="en-US" sz="1400" dirty="0" err="1" smtClean="0">
                <a:solidFill>
                  <a:srgbClr val="0070C0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각해년도의</a:t>
            </a:r>
            <a:r>
              <a:rPr lang="ko-KR" altLang="en-US" sz="1400" dirty="0" smtClean="0">
                <a:solidFill>
                  <a:srgbClr val="0070C0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 계절성 패턴에 유의미한 공통 특성이 있음을 확인</a:t>
            </a:r>
            <a:r>
              <a:rPr lang="ko-KR" altLang="en-US" sz="1400" dirty="0" smtClean="0">
                <a:latin typeface="나눔스퀘어라운드 Bold" pitchFamily="50" charset="-127"/>
                <a:ea typeface="나눔스퀘어라운드 Bold" pitchFamily="50" charset="-127"/>
              </a:rPr>
              <a:t>함 </a:t>
            </a:r>
            <a:r>
              <a:rPr lang="en-US" altLang="ko-KR" sz="1400" dirty="0" smtClean="0">
                <a:latin typeface="나눔스퀘어라운드 Bold" pitchFamily="50" charset="-127"/>
                <a:ea typeface="나눔스퀘어라운드 Bold" pitchFamily="50" charset="-127"/>
              </a:rPr>
              <a:t>(</a:t>
            </a:r>
            <a:r>
              <a:rPr lang="ko-KR" altLang="en-US" sz="1400" dirty="0" smtClean="0">
                <a:latin typeface="나눔스퀘어라운드 Bold" pitchFamily="50" charset="-127"/>
                <a:ea typeface="나눔스퀘어라운드 Bold" pitchFamily="50" charset="-127"/>
              </a:rPr>
              <a:t>안정적 판매량을 보이는 지역</a:t>
            </a:r>
            <a:r>
              <a:rPr lang="en-US" altLang="ko-KR" sz="1400" dirty="0" smtClean="0">
                <a:latin typeface="나눔스퀘어라운드 Bold" pitchFamily="50" charset="-127"/>
                <a:ea typeface="나눔스퀘어라운드 Bold" pitchFamily="50" charset="-127"/>
              </a:rPr>
              <a:t>-</a:t>
            </a:r>
            <a:r>
              <a:rPr lang="ko-KR" altLang="en-US" sz="1400" dirty="0" smtClean="0">
                <a:latin typeface="나눔스퀘어라운드 Bold" pitchFamily="50" charset="-127"/>
                <a:ea typeface="나눔스퀘어라운드 Bold" pitchFamily="50" charset="-127"/>
              </a:rPr>
              <a:t>상품 그룹 기준</a:t>
            </a:r>
            <a:r>
              <a:rPr lang="en-US" altLang="ko-KR" sz="1400" dirty="0" smtClean="0">
                <a:latin typeface="나눔스퀘어라운드 Bold" pitchFamily="50" charset="-127"/>
                <a:ea typeface="나눔스퀘어라운드 Bold" pitchFamily="50" charset="-127"/>
              </a:rPr>
              <a:t>)</a:t>
            </a:r>
            <a:endParaRPr lang="ko-KR" altLang="en-US" sz="1400" dirty="0"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9879296" y="309626"/>
            <a:ext cx="2246128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r>
              <a:rPr lang="en-US" altLang="ko-KR" smtClean="0">
                <a:solidFill>
                  <a:srgbClr val="0070C0"/>
                </a:solidFill>
                <a:latin typeface="나눔스퀘어 Bold" pitchFamily="50" charset="-127"/>
                <a:ea typeface="나눔스퀘어 Bold" pitchFamily="50" charset="-127"/>
              </a:rPr>
              <a:t>1. </a:t>
            </a:r>
            <a:r>
              <a:rPr lang="ko-KR" altLang="en-US" dirty="0" smtClean="0">
                <a:solidFill>
                  <a:srgbClr val="0070C0"/>
                </a:solidFill>
                <a:latin typeface="나눔스퀘어 Bold" pitchFamily="50" charset="-127"/>
                <a:ea typeface="나눔스퀘어 Bold" pitchFamily="50" charset="-127"/>
              </a:rPr>
              <a:t>프로젝트 결과 요약</a:t>
            </a:r>
            <a:endParaRPr lang="ko-KR" altLang="en-US" dirty="0">
              <a:solidFill>
                <a:srgbClr val="0070C0"/>
              </a:solidFill>
            </a:endParaRPr>
          </a:p>
        </p:txBody>
      </p:sp>
      <p:grpSp>
        <p:nvGrpSpPr>
          <p:cNvPr id="35" name="그룹 34"/>
          <p:cNvGrpSpPr/>
          <p:nvPr/>
        </p:nvGrpSpPr>
        <p:grpSpPr>
          <a:xfrm>
            <a:off x="444500" y="2018394"/>
            <a:ext cx="1146810" cy="342900"/>
            <a:chOff x="304800" y="1771650"/>
            <a:chExt cx="1146810" cy="342900"/>
          </a:xfrm>
        </p:grpSpPr>
        <p:sp>
          <p:nvSpPr>
            <p:cNvPr id="19" name="모서리가 둥근 직사각형 18"/>
            <p:cNvSpPr/>
            <p:nvPr/>
          </p:nvSpPr>
          <p:spPr>
            <a:xfrm>
              <a:off x="323850" y="1790700"/>
              <a:ext cx="1127760" cy="323850"/>
            </a:xfrm>
            <a:prstGeom prst="round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ln>
                  <a:solidFill>
                    <a:schemeClr val="tx1"/>
                  </a:solidFill>
                </a:ln>
                <a:solidFill>
                  <a:schemeClr val="bg1">
                    <a:lumMod val="7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endParaRPr>
            </a:p>
          </p:txBody>
        </p:sp>
        <p:sp>
          <p:nvSpPr>
            <p:cNvPr id="20" name="모서리가 둥근 직사각형 19"/>
            <p:cNvSpPr/>
            <p:nvPr/>
          </p:nvSpPr>
          <p:spPr>
            <a:xfrm>
              <a:off x="304800" y="1771650"/>
              <a:ext cx="1127760" cy="323850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solidFill>
                    <a:schemeClr val="tx1"/>
                  </a:solidFill>
                  <a:latin typeface="나눔스퀘어라운드 Bold" pitchFamily="50" charset="-127"/>
                  <a:ea typeface="나눔스퀘어라운드 Bold" pitchFamily="50" charset="-127"/>
                </a:rPr>
                <a:t>계획 </a:t>
              </a:r>
              <a:r>
                <a:rPr lang="en-US" altLang="ko-KR" sz="1400" dirty="0" smtClean="0">
                  <a:solidFill>
                    <a:schemeClr val="tx1"/>
                  </a:solidFill>
                  <a:latin typeface="나눔스퀘어라운드 Bold" pitchFamily="50" charset="-127"/>
                  <a:ea typeface="나눔스퀘어라운드 Bold" pitchFamily="50" charset="-127"/>
                </a:rPr>
                <a:t>/ </a:t>
              </a:r>
              <a:r>
                <a:rPr lang="ko-KR" altLang="en-US" sz="1400" dirty="0" smtClean="0">
                  <a:solidFill>
                    <a:schemeClr val="tx1"/>
                  </a:solidFill>
                  <a:latin typeface="나눔스퀘어라운드 Bold" pitchFamily="50" charset="-127"/>
                  <a:ea typeface="나눔스퀘어라운드 Bold" pitchFamily="50" charset="-127"/>
                </a:rPr>
                <a:t>분석</a:t>
              </a:r>
              <a:endParaRPr lang="ko-KR" altLang="en-US" sz="14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나눔스퀘어라운드 Bold" pitchFamily="50" charset="-127"/>
                <a:ea typeface="나눔스퀘어라운드 Bold" pitchFamily="50" charset="-127"/>
              </a:endParaRPr>
            </a:p>
          </p:txBody>
        </p:sp>
      </p:grpSp>
      <p:grpSp>
        <p:nvGrpSpPr>
          <p:cNvPr id="36" name="그룹 35"/>
          <p:cNvGrpSpPr/>
          <p:nvPr/>
        </p:nvGrpSpPr>
        <p:grpSpPr>
          <a:xfrm>
            <a:off x="444500" y="3443512"/>
            <a:ext cx="1146810" cy="342900"/>
            <a:chOff x="304800" y="2901950"/>
            <a:chExt cx="1146810" cy="342900"/>
          </a:xfrm>
        </p:grpSpPr>
        <p:sp>
          <p:nvSpPr>
            <p:cNvPr id="26" name="모서리가 둥근 직사각형 25"/>
            <p:cNvSpPr/>
            <p:nvPr/>
          </p:nvSpPr>
          <p:spPr>
            <a:xfrm>
              <a:off x="323850" y="2921000"/>
              <a:ext cx="1127760" cy="323850"/>
            </a:xfrm>
            <a:prstGeom prst="round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ln>
                  <a:solidFill>
                    <a:schemeClr val="tx1"/>
                  </a:solidFill>
                </a:ln>
                <a:solidFill>
                  <a:schemeClr val="bg1">
                    <a:lumMod val="7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endParaRPr>
            </a:p>
          </p:txBody>
        </p:sp>
        <p:sp>
          <p:nvSpPr>
            <p:cNvPr id="22" name="모서리가 둥근 직사각형 21"/>
            <p:cNvSpPr/>
            <p:nvPr/>
          </p:nvSpPr>
          <p:spPr>
            <a:xfrm>
              <a:off x="304800" y="2901950"/>
              <a:ext cx="1127760" cy="323850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solidFill>
                    <a:schemeClr val="tx1"/>
                  </a:solidFill>
                  <a:latin typeface="나눔스퀘어라운드 Bold" pitchFamily="50" charset="-127"/>
                  <a:ea typeface="나눔스퀘어라운드 Bold" pitchFamily="50" charset="-127"/>
                </a:rPr>
                <a:t>설계 </a:t>
              </a:r>
              <a:r>
                <a:rPr lang="en-US" altLang="ko-KR" sz="1400" dirty="0" smtClean="0">
                  <a:solidFill>
                    <a:schemeClr val="tx1"/>
                  </a:solidFill>
                  <a:latin typeface="나눔스퀘어라운드 Bold" pitchFamily="50" charset="-127"/>
                  <a:ea typeface="나눔스퀘어라운드 Bold" pitchFamily="50" charset="-127"/>
                </a:rPr>
                <a:t>/ </a:t>
              </a:r>
              <a:r>
                <a:rPr lang="ko-KR" altLang="en-US" sz="1400" dirty="0" smtClean="0">
                  <a:solidFill>
                    <a:schemeClr val="tx1"/>
                  </a:solidFill>
                  <a:latin typeface="나눔스퀘어라운드 Bold" pitchFamily="50" charset="-127"/>
                  <a:ea typeface="나눔스퀘어라운드 Bold" pitchFamily="50" charset="-127"/>
                </a:rPr>
                <a:t>개발</a:t>
              </a:r>
              <a:endParaRPr lang="ko-KR" altLang="en-US" sz="14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나눔스퀘어라운드 Bold" pitchFamily="50" charset="-127"/>
                <a:ea typeface="나눔스퀘어라운드 Bold" pitchFamily="50" charset="-127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BFF98D13-7F6D-4B6B-8E75-4BB3BC0D474E}"/>
              </a:ext>
            </a:extLst>
          </p:cNvPr>
          <p:cNvSpPr txBox="1"/>
          <p:nvPr/>
        </p:nvSpPr>
        <p:spPr>
          <a:xfrm>
            <a:off x="2009809" y="1992435"/>
            <a:ext cx="3460261" cy="56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7800" indent="-1778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solidFill>
                  <a:srgbClr val="0070C0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신뢰성 있는 계절성 패턴 전제 실제 확인</a:t>
            </a:r>
            <a:endParaRPr lang="en-US" altLang="ko-KR" sz="1400" dirty="0" smtClean="0">
              <a:solidFill>
                <a:srgbClr val="0070C0"/>
              </a:solidFill>
              <a:latin typeface="나눔스퀘어라운드 ExtraBold" pitchFamily="50" charset="-127"/>
              <a:ea typeface="나눔스퀘어라운드 ExtraBold" pitchFamily="50" charset="-127"/>
            </a:endParaRPr>
          </a:p>
          <a:p>
            <a:pPr marL="177800" indent="-177800">
              <a:lnSpc>
                <a:spcPct val="110000"/>
              </a:lnSpc>
            </a:pPr>
            <a:r>
              <a:rPr lang="en-US" altLang="ko-KR" sz="1400" dirty="0" smtClean="0">
                <a:latin typeface="나눔스퀘어라운드 Bold" pitchFamily="50" charset="-127"/>
                <a:ea typeface="나눔스퀘어라운드 Bold" pitchFamily="50" charset="-127"/>
              </a:rPr>
              <a:t>     (</a:t>
            </a:r>
            <a:r>
              <a:rPr lang="ko-KR" altLang="en-US" sz="1400" dirty="0" smtClean="0">
                <a:latin typeface="나눔스퀘어라운드 Bold" pitchFamily="50" charset="-127"/>
                <a:ea typeface="나눔스퀘어라운드 Bold" pitchFamily="50" charset="-127"/>
              </a:rPr>
              <a:t>모델의 기본 전제에 대한 고민</a:t>
            </a:r>
            <a:r>
              <a:rPr lang="en-US" altLang="ko-KR" sz="1400" dirty="0" smtClean="0">
                <a:latin typeface="나눔스퀘어라운드 Bold" pitchFamily="50" charset="-127"/>
                <a:ea typeface="나눔스퀘어라운드 Bold" pitchFamily="50" charset="-127"/>
              </a:rPr>
              <a:t>)</a:t>
            </a:r>
            <a:endParaRPr lang="ko-KR" altLang="en-US" sz="1400" dirty="0"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FF98D13-7F6D-4B6B-8E75-4BB3BC0D474E}"/>
              </a:ext>
            </a:extLst>
          </p:cNvPr>
          <p:cNvSpPr txBox="1"/>
          <p:nvPr/>
        </p:nvSpPr>
        <p:spPr>
          <a:xfrm>
            <a:off x="5848839" y="1497135"/>
            <a:ext cx="5517661" cy="30777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marL="177800" indent="-177800"/>
            <a:r>
              <a:rPr lang="ko-KR" altLang="en-US" sz="1400" dirty="0" smtClean="0">
                <a:latin typeface="나눔스퀘어라운드 Bold" pitchFamily="50" charset="-127"/>
                <a:ea typeface="나눔스퀘어라운드 Bold" pitchFamily="50" charset="-127"/>
              </a:rPr>
              <a:t>세부 내용</a:t>
            </a:r>
            <a:endParaRPr lang="ko-KR" altLang="en-US" sz="1400" dirty="0"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FF98D13-7F6D-4B6B-8E75-4BB3BC0D474E}"/>
              </a:ext>
            </a:extLst>
          </p:cNvPr>
          <p:cNvSpPr txBox="1"/>
          <p:nvPr/>
        </p:nvSpPr>
        <p:spPr>
          <a:xfrm>
            <a:off x="2009809" y="1497135"/>
            <a:ext cx="3460261" cy="30777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marL="177800" indent="-177800"/>
            <a:r>
              <a:rPr lang="ko-KR" altLang="en-US" sz="1400" dirty="0" smtClean="0">
                <a:latin typeface="나눔스퀘어라운드 Bold" pitchFamily="50" charset="-127"/>
                <a:ea typeface="나눔스퀘어라운드 Bold" pitchFamily="50" charset="-127"/>
              </a:rPr>
              <a:t>항 목</a:t>
            </a:r>
            <a:endParaRPr lang="ko-KR" altLang="en-US" sz="1400" dirty="0"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FF98D13-7F6D-4B6B-8E75-4BB3BC0D474E}"/>
              </a:ext>
            </a:extLst>
          </p:cNvPr>
          <p:cNvSpPr txBox="1"/>
          <p:nvPr/>
        </p:nvSpPr>
        <p:spPr>
          <a:xfrm>
            <a:off x="5848839" y="3436603"/>
            <a:ext cx="5174761" cy="56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7800" indent="-1778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latin typeface="나눔스퀘어라운드 Bold" pitchFamily="50" charset="-127"/>
                <a:ea typeface="나눔스퀘어라운드 Bold" pitchFamily="50" charset="-127"/>
              </a:rPr>
              <a:t>DB</a:t>
            </a:r>
            <a:r>
              <a:rPr lang="ko-KR" altLang="en-US" sz="1400" dirty="0" smtClean="0">
                <a:latin typeface="나눔스퀘어라운드 Bold" pitchFamily="50" charset="-127"/>
                <a:ea typeface="나눔스퀘어라운드 Bold" pitchFamily="50" charset="-127"/>
              </a:rPr>
              <a:t>에 별도 파라미터 </a:t>
            </a:r>
            <a:r>
              <a:rPr lang="ko-KR" altLang="en-US" sz="1400" dirty="0" err="1" smtClean="0">
                <a:latin typeface="나눔스퀘어라운드 Bold" pitchFamily="50" charset="-127"/>
                <a:ea typeface="나눔스퀘어라운드 Bold" pitchFamily="50" charset="-127"/>
              </a:rPr>
              <a:t>맵을</a:t>
            </a:r>
            <a:r>
              <a:rPr lang="ko-KR" altLang="en-US" sz="1400" dirty="0" smtClean="0">
                <a:latin typeface="나눔스퀘어라운드 Bold" pitchFamily="50" charset="-127"/>
                <a:ea typeface="나눔스퀘어라운드 Bold" pitchFamily="50" charset="-127"/>
              </a:rPr>
              <a:t> 등록하여 </a:t>
            </a:r>
            <a:r>
              <a:rPr lang="ko-KR" altLang="en-US" sz="1400" dirty="0" err="1" smtClean="0">
                <a:latin typeface="나눔스퀘어라운드 Bold" pitchFamily="50" charset="-127"/>
                <a:ea typeface="나눔스퀘어라운드 Bold" pitchFamily="50" charset="-127"/>
              </a:rPr>
              <a:t>파라미터를</a:t>
            </a:r>
            <a:r>
              <a:rPr lang="ko-KR" altLang="en-US" sz="1400" dirty="0" smtClean="0">
                <a:latin typeface="나눔스퀘어라운드 Bold" pitchFamily="50" charset="-127"/>
                <a:ea typeface="나눔스퀘어라운드 Bold" pitchFamily="50" charset="-127"/>
              </a:rPr>
              <a:t> 관리함</a:t>
            </a:r>
            <a:endParaRPr lang="en-US" altLang="ko-KR" sz="1400" dirty="0" smtClean="0">
              <a:latin typeface="나눔스퀘어라운드 Bold" pitchFamily="50" charset="-127"/>
              <a:ea typeface="나눔스퀘어라운드 Bold" pitchFamily="50" charset="-127"/>
            </a:endParaRPr>
          </a:p>
          <a:p>
            <a:pPr marL="177800" indent="-1778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나눔스퀘어라운드 Bold" pitchFamily="50" charset="-127"/>
                <a:ea typeface="나눔스퀘어라운드 Bold" pitchFamily="50" charset="-127"/>
              </a:rPr>
              <a:t>자주 사용되는 기능을 함수화하여 별도 정리</a:t>
            </a:r>
            <a:endParaRPr lang="ko-KR" altLang="en-US" sz="1400" dirty="0"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FF98D13-7F6D-4B6B-8E75-4BB3BC0D474E}"/>
              </a:ext>
            </a:extLst>
          </p:cNvPr>
          <p:cNvSpPr txBox="1"/>
          <p:nvPr/>
        </p:nvSpPr>
        <p:spPr>
          <a:xfrm>
            <a:off x="2009809" y="3436603"/>
            <a:ext cx="3460261" cy="55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7800" indent="-1778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err="1" smtClean="0">
                <a:solidFill>
                  <a:srgbClr val="0070C0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파라미터맵</a:t>
            </a:r>
            <a:r>
              <a:rPr lang="ko-KR" altLang="en-US" sz="1400" dirty="0" smtClean="0">
                <a:solidFill>
                  <a:srgbClr val="0070C0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 관리 </a:t>
            </a:r>
            <a:r>
              <a:rPr lang="en-US" altLang="ko-KR" sz="1400" dirty="0" smtClean="0">
                <a:solidFill>
                  <a:srgbClr val="0070C0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/ </a:t>
            </a:r>
            <a:r>
              <a:rPr lang="ko-KR" altLang="en-US" sz="1400" dirty="0" smtClean="0">
                <a:solidFill>
                  <a:srgbClr val="0070C0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함수화</a:t>
            </a:r>
            <a:endParaRPr lang="en-US" altLang="ko-KR" sz="1400" dirty="0" smtClean="0">
              <a:solidFill>
                <a:srgbClr val="0070C0"/>
              </a:solidFill>
              <a:latin typeface="나눔스퀘어라운드 ExtraBold" pitchFamily="50" charset="-127"/>
              <a:ea typeface="나눔스퀘어라운드 ExtraBold" pitchFamily="50" charset="-127"/>
            </a:endParaRPr>
          </a:p>
          <a:p>
            <a:pPr marL="177800" indent="-177800">
              <a:lnSpc>
                <a:spcPct val="110000"/>
              </a:lnSpc>
            </a:pPr>
            <a:r>
              <a:rPr lang="ko-KR" altLang="en-US" sz="1400" dirty="0" smtClean="0">
                <a:latin typeface="나눔스퀘어라운드 Bold" pitchFamily="50" charset="-127"/>
                <a:ea typeface="나눔스퀘어라운드 Bold" pitchFamily="50" charset="-127"/>
              </a:rPr>
              <a:t>    ⇒ 유지</a:t>
            </a:r>
            <a:r>
              <a:rPr lang="en-US" altLang="ko-KR" sz="1400" dirty="0" smtClean="0">
                <a:latin typeface="나눔스퀘어라운드 Bold" pitchFamily="50" charset="-127"/>
                <a:ea typeface="나눔스퀘어라운드 Bold" pitchFamily="50" charset="-127"/>
              </a:rPr>
              <a:t>/</a:t>
            </a:r>
            <a:r>
              <a:rPr lang="ko-KR" altLang="en-US" sz="1400" dirty="0" smtClean="0">
                <a:latin typeface="나눔스퀘어라운드 Bold" pitchFamily="50" charset="-127"/>
                <a:ea typeface="나눔스퀘어라운드 Bold" pitchFamily="50" charset="-127"/>
              </a:rPr>
              <a:t>보수</a:t>
            </a:r>
            <a:r>
              <a:rPr lang="en-US" altLang="ko-KR" sz="1400" dirty="0" smtClean="0">
                <a:latin typeface="나눔스퀘어라운드 Bold" pitchFamily="50" charset="-127"/>
                <a:ea typeface="나눔스퀘어라운드 Bold" pitchFamily="50" charset="-127"/>
              </a:rPr>
              <a:t>, </a:t>
            </a:r>
            <a:r>
              <a:rPr lang="ko-KR" altLang="en-US" sz="1400" dirty="0" smtClean="0">
                <a:latin typeface="나눔스퀘어라운드 Bold" pitchFamily="50" charset="-127"/>
                <a:ea typeface="나눔스퀘어라운드 Bold" pitchFamily="50" charset="-127"/>
              </a:rPr>
              <a:t>재활용이 용이한 코드</a:t>
            </a:r>
            <a:endParaRPr lang="ko-KR" altLang="en-US" sz="1400" dirty="0"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cxnSp>
        <p:nvCxnSpPr>
          <p:cNvPr id="50" name="직선 연결선 49"/>
          <p:cNvCxnSpPr/>
          <p:nvPr/>
        </p:nvCxnSpPr>
        <p:spPr>
          <a:xfrm>
            <a:off x="5872843" y="3282044"/>
            <a:ext cx="5500914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/>
          <p:cNvCxnSpPr/>
          <p:nvPr/>
        </p:nvCxnSpPr>
        <p:spPr>
          <a:xfrm>
            <a:off x="5872843" y="4797880"/>
            <a:ext cx="5500914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/>
          <p:cNvCxnSpPr/>
          <p:nvPr/>
        </p:nvCxnSpPr>
        <p:spPr>
          <a:xfrm>
            <a:off x="2041071" y="4797881"/>
            <a:ext cx="3396342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/>
          <p:cNvCxnSpPr/>
          <p:nvPr/>
        </p:nvCxnSpPr>
        <p:spPr>
          <a:xfrm>
            <a:off x="2041071" y="3282046"/>
            <a:ext cx="3396342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2843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57505" y="3055522"/>
            <a:ext cx="1494155" cy="22225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AF2E88-D16C-48C9-9164-22E4A12F3495}"/>
              </a:ext>
            </a:extLst>
          </p:cNvPr>
          <p:cNvSpPr txBox="1"/>
          <p:nvPr/>
        </p:nvSpPr>
        <p:spPr>
          <a:xfrm>
            <a:off x="0" y="1143903"/>
            <a:ext cx="12192000" cy="1136063"/>
          </a:xfrm>
          <a:prstGeom prst="rect">
            <a:avLst/>
          </a:prstGeom>
          <a:solidFill>
            <a:srgbClr val="0070C0"/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ko-KR" altLang="en-US" sz="4000" b="1" dirty="0" smtClean="0">
                <a:solidFill>
                  <a:schemeClr val="bg1"/>
                </a:solidFill>
                <a:latin typeface="나눔스퀘어라운드 Bold" pitchFamily="50" charset="-127"/>
                <a:ea typeface="나눔스퀘어라운드 Bold" pitchFamily="50" charset="-127"/>
              </a:rPr>
              <a:t>서비스 구성도</a:t>
            </a:r>
            <a:endParaRPr lang="ko-KR" altLang="en-US" sz="4000" b="1" dirty="0">
              <a:solidFill>
                <a:schemeClr val="bg1"/>
              </a:solidFill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BD39403-AAAE-4BA5-8AFA-4F89E20A1D30}"/>
              </a:ext>
            </a:extLst>
          </p:cNvPr>
          <p:cNvSpPr txBox="1"/>
          <p:nvPr/>
        </p:nvSpPr>
        <p:spPr>
          <a:xfrm>
            <a:off x="363855" y="2781423"/>
            <a:ext cx="2587625" cy="1412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buAutoNum type="arabicPeriod"/>
            </a:pPr>
            <a:r>
              <a:rPr lang="ko-KR" altLang="en-US" sz="1100" b="1" dirty="0" smtClean="0">
                <a:solidFill>
                  <a:schemeClr val="bg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프로젝트 결과 요약</a:t>
            </a:r>
            <a:endParaRPr lang="en-US" altLang="ko-KR" sz="1100" b="1" dirty="0" smtClean="0">
              <a:solidFill>
                <a:schemeClr val="bg1">
                  <a:lumMod val="50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342900" indent="-342900">
              <a:lnSpc>
                <a:spcPct val="130000"/>
              </a:lnSpc>
              <a:buAutoNum type="arabicPeriod"/>
            </a:pPr>
            <a:r>
              <a:rPr lang="ko-KR" altLang="en-US" sz="1100" b="1" dirty="0" smtClean="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서비스 구성도</a:t>
            </a:r>
            <a:endParaRPr lang="en-US" altLang="ko-KR" sz="1100" b="1" dirty="0" smtClean="0">
              <a:solidFill>
                <a:srgbClr val="0070C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marL="342900" indent="-342900">
              <a:lnSpc>
                <a:spcPct val="130000"/>
              </a:lnSpc>
              <a:buAutoNum type="arabicPeriod"/>
            </a:pPr>
            <a:r>
              <a:rPr lang="ko-KR" altLang="en-US" sz="1100" b="1" dirty="0" smtClean="0">
                <a:solidFill>
                  <a:schemeClr val="bg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세부 구현 방법</a:t>
            </a:r>
            <a:endParaRPr lang="en-US" altLang="ko-KR" sz="1100" b="1" dirty="0" smtClean="0">
              <a:solidFill>
                <a:schemeClr val="bg1">
                  <a:lumMod val="50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342900" indent="-342900">
              <a:lnSpc>
                <a:spcPct val="130000"/>
              </a:lnSpc>
              <a:buAutoNum type="arabicPeriod"/>
            </a:pPr>
            <a:r>
              <a:rPr lang="ko-KR" altLang="en-US" sz="1100" b="1" dirty="0" smtClean="0">
                <a:solidFill>
                  <a:schemeClr val="bg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프로젝트 추진 내역</a:t>
            </a:r>
            <a:endParaRPr lang="en-US" altLang="ko-KR" sz="1100" b="1" dirty="0" smtClean="0">
              <a:solidFill>
                <a:schemeClr val="bg1">
                  <a:lumMod val="50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342900" indent="-342900">
              <a:lnSpc>
                <a:spcPct val="130000"/>
              </a:lnSpc>
              <a:buAutoNum type="arabicPeriod"/>
            </a:pPr>
            <a:r>
              <a:rPr lang="en-US" altLang="ko-KR" sz="1100" b="1" dirty="0" smtClean="0">
                <a:solidFill>
                  <a:schemeClr val="bg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Lessons Learned</a:t>
            </a:r>
            <a:endParaRPr lang="en-US" altLang="ko-KR" sz="1100" b="1" dirty="0">
              <a:solidFill>
                <a:schemeClr val="bg1">
                  <a:lumMod val="50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342900" indent="-342900">
              <a:lnSpc>
                <a:spcPct val="130000"/>
              </a:lnSpc>
              <a:buAutoNum type="arabicPeriod"/>
            </a:pPr>
            <a:r>
              <a:rPr lang="en-US" altLang="ko-KR" sz="1100" b="1" dirty="0" smtClean="0">
                <a:solidFill>
                  <a:schemeClr val="bg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Appendix: tableau </a:t>
            </a:r>
            <a:r>
              <a:rPr lang="ko-KR" altLang="en-US" sz="1100" b="1" dirty="0" smtClean="0">
                <a:solidFill>
                  <a:schemeClr val="bg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매뉴얼</a:t>
            </a:r>
            <a:endParaRPr lang="en-US" altLang="ko-KR" sz="1100" b="1" dirty="0" smtClean="0">
              <a:solidFill>
                <a:schemeClr val="bg1">
                  <a:lumMod val="50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BE30DE5-35B9-48A2-9401-F15A4E6C2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F4CC4-2B3E-4E1B-94CB-8D7F69C16FA1}" type="slidenum">
              <a:rPr lang="ko-KR" altLang="en-US" smtClean="0">
                <a:latin typeface="나눔스퀘어라운드 Bold" pitchFamily="50" charset="-127"/>
                <a:ea typeface="나눔스퀘어라운드 Bold" pitchFamily="50" charset="-127"/>
              </a:rPr>
              <a:pPr/>
              <a:t>8</a:t>
            </a:fld>
            <a:endParaRPr lang="ko-KR" altLang="en-US" dirty="0"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D39403-AAAE-4BA5-8AFA-4F89E20A1D30}"/>
              </a:ext>
            </a:extLst>
          </p:cNvPr>
          <p:cNvSpPr txBox="1"/>
          <p:nvPr/>
        </p:nvSpPr>
        <p:spPr>
          <a:xfrm>
            <a:off x="4455795" y="3179230"/>
            <a:ext cx="5240655" cy="25730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2400" b="1" dirty="0" smtClean="0">
                <a:solidFill>
                  <a:srgbClr val="0070C0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2. </a:t>
            </a:r>
            <a:r>
              <a:rPr lang="ko-KR" altLang="en-US" sz="2400" b="1" dirty="0" smtClean="0">
                <a:solidFill>
                  <a:srgbClr val="0070C0"/>
                </a:solidFill>
                <a:latin typeface="나눔스퀘어라운드 ExtraBold" pitchFamily="50" charset="-127"/>
                <a:ea typeface="나눔스퀘어라운드 ExtraBold" pitchFamily="50" charset="-127"/>
              </a:rPr>
              <a:t>서비스 구성도</a:t>
            </a:r>
            <a:endParaRPr lang="en-US" altLang="ko-KR" sz="2400" b="1" dirty="0" smtClean="0">
              <a:solidFill>
                <a:srgbClr val="0070C0"/>
              </a:solidFill>
              <a:latin typeface="나눔스퀘어라운드 ExtraBold" pitchFamily="50" charset="-127"/>
              <a:ea typeface="나눔스퀘어라운드 ExtraBold" pitchFamily="50" charset="-127"/>
            </a:endParaRPr>
          </a:p>
          <a:p>
            <a:pPr marL="792163" lvl="1" indent="-334963">
              <a:lnSpc>
                <a:spcPct val="130000"/>
              </a:lnSpc>
              <a:buFont typeface="+mj-lt"/>
              <a:buAutoNum type="arabicParenR"/>
            </a:pPr>
            <a:r>
              <a:rPr lang="ko-KR" altLang="en-US" sz="20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전체 구성도</a:t>
            </a:r>
            <a:endParaRPr lang="en-US" altLang="ko-KR" sz="2000" b="1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792163" lvl="1" indent="-334963">
              <a:lnSpc>
                <a:spcPct val="130000"/>
              </a:lnSpc>
              <a:buFont typeface="+mj-lt"/>
              <a:buAutoNum type="arabicParenR"/>
            </a:pPr>
            <a:r>
              <a:rPr lang="ko-KR" altLang="en-US" sz="20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데이터 구성도</a:t>
            </a:r>
            <a:endParaRPr lang="en-US" altLang="ko-KR" sz="2000" b="1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800100" lvl="1" indent="-342900">
              <a:lnSpc>
                <a:spcPct val="130000"/>
              </a:lnSpc>
              <a:buAutoNum type="arabicParenR"/>
            </a:pPr>
            <a:r>
              <a:rPr lang="en-US" altLang="ko-KR" sz="20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S/W </a:t>
            </a:r>
            <a:r>
              <a:rPr lang="ko-KR" altLang="en-US" sz="20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구성도</a:t>
            </a:r>
            <a:endParaRPr lang="en-US" altLang="ko-KR" sz="2000" b="1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800100" lvl="1" indent="-342900">
              <a:lnSpc>
                <a:spcPct val="130000"/>
              </a:lnSpc>
              <a:buAutoNum type="arabicParenR"/>
            </a:pPr>
            <a:r>
              <a:rPr lang="en-US" altLang="ko-KR" sz="20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H/W </a:t>
            </a:r>
            <a:r>
              <a:rPr lang="ko-KR" altLang="en-US" sz="2000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구성도</a:t>
            </a:r>
            <a:endParaRPr lang="en-US" altLang="ko-KR" sz="2000" b="1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800100" lvl="1" indent="-342900">
              <a:lnSpc>
                <a:spcPct val="130000"/>
              </a:lnSpc>
            </a:pPr>
            <a:r>
              <a:rPr lang="en-US" altLang="ko-KR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※ </a:t>
            </a:r>
            <a:r>
              <a:rPr lang="ko-KR" alt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분석모형 구성도는 다음 </a:t>
            </a:r>
            <a:r>
              <a:rPr lang="en-US" altLang="ko-KR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chapter</a:t>
            </a:r>
            <a:r>
              <a:rPr lang="ko-KR" alt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에</a:t>
            </a:r>
            <a:endParaRPr lang="en-US" altLang="ko-KR" sz="2000" b="1" dirty="0" smtClean="0">
              <a:solidFill>
                <a:schemeClr val="tx1">
                  <a:lumMod val="50000"/>
                  <a:lumOff val="50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3819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E168F5-E576-48AE-AAB2-9CBE85D3B6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1160" y="1291500"/>
            <a:ext cx="11343640" cy="593090"/>
          </a:xfrm>
        </p:spPr>
        <p:txBody>
          <a:bodyPr/>
          <a:lstStyle/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ko-KR" altLang="en-US" dirty="0" smtClean="0">
                <a:latin typeface="나눔스퀘어라운드 Bold" pitchFamily="50" charset="-127"/>
                <a:ea typeface="나눔스퀘어라운드 Bold" pitchFamily="50" charset="-127"/>
              </a:rPr>
              <a:t>아래의 구성에 따라 </a:t>
            </a:r>
            <a:r>
              <a:rPr lang="en-US" altLang="ko-KR" dirty="0" smtClean="0">
                <a:latin typeface="나눔스퀘어라운드 Bold" pitchFamily="50" charset="-127"/>
                <a:ea typeface="나눔스퀘어라운드 Bold" pitchFamily="50" charset="-127"/>
              </a:rPr>
              <a:t>DB</a:t>
            </a:r>
            <a:r>
              <a:rPr lang="ko-KR" altLang="en-US" dirty="0" smtClean="0">
                <a:latin typeface="나눔스퀘어라운드 Bold" pitchFamily="50" charset="-127"/>
                <a:ea typeface="나눔스퀘어라운드 Bold" pitchFamily="50" charset="-127"/>
              </a:rPr>
              <a:t>의 판매량 정보로부터 분석 모형이 계절성 지수를 산출하여</a:t>
            </a:r>
            <a:endParaRPr lang="en-US" altLang="ko-KR" dirty="0" smtClean="0">
              <a:latin typeface="나눔스퀘어라운드 Bold" pitchFamily="50" charset="-127"/>
              <a:ea typeface="나눔스퀘어라운드 Bold" pitchFamily="50" charset="-127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ko-KR" altLang="en-US" smtClean="0">
                <a:latin typeface="나눔스퀘어라운드 Bold" pitchFamily="50" charset="-127"/>
                <a:ea typeface="나눔스퀘어라운드 Bold" pitchFamily="50" charset="-127"/>
              </a:rPr>
              <a:t>필요 시스템에  </a:t>
            </a:r>
            <a:r>
              <a:rPr lang="ko-KR" altLang="en-US" dirty="0" smtClean="0">
                <a:latin typeface="나눔스퀘어라운드 Bold" pitchFamily="50" charset="-127"/>
                <a:ea typeface="나눔스퀘어라운드 Bold" pitchFamily="50" charset="-127"/>
              </a:rPr>
              <a:t>정보를 제공함</a:t>
            </a:r>
            <a:endParaRPr lang="ko-KR" altLang="en-US" dirty="0"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6B02F37-9C1C-4BD3-892B-CDF3E8FF9D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F4CC4-2B3E-4E1B-94CB-8D7F69C16FA1}" type="slidenum">
              <a:rPr lang="ko-KR" altLang="en-US" smtClean="0">
                <a:latin typeface="나눔스퀘어라운드 Bold" pitchFamily="50" charset="-127"/>
                <a:ea typeface="나눔스퀘어라운드 Bold" pitchFamily="50" charset="-127"/>
              </a:rPr>
              <a:pPr/>
              <a:t>9</a:t>
            </a:fld>
            <a:endParaRPr lang="ko-KR" altLang="en-US" dirty="0"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7" name="화살표: 오각형 6">
            <a:extLst>
              <a:ext uri="{FF2B5EF4-FFF2-40B4-BE49-F238E27FC236}">
                <a16:creationId xmlns:a16="http://schemas.microsoft.com/office/drawing/2014/main" id="{52F1B196-2269-4C57-BA7D-FC1F53A0A5AF}"/>
              </a:ext>
            </a:extLst>
          </p:cNvPr>
          <p:cNvSpPr/>
          <p:nvPr/>
        </p:nvSpPr>
        <p:spPr>
          <a:xfrm>
            <a:off x="787400" y="2501751"/>
            <a:ext cx="1473200" cy="593090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나눔스퀘어라운드 Bold" pitchFamily="50" charset="-127"/>
                <a:ea typeface="나눔스퀘어라운드 Bold" pitchFamily="50" charset="-127"/>
              </a:rPr>
              <a:t>수집</a:t>
            </a:r>
          </a:p>
        </p:txBody>
      </p:sp>
      <p:sp>
        <p:nvSpPr>
          <p:cNvPr id="26" name="화살표: 오각형 25">
            <a:extLst>
              <a:ext uri="{FF2B5EF4-FFF2-40B4-BE49-F238E27FC236}">
                <a16:creationId xmlns:a16="http://schemas.microsoft.com/office/drawing/2014/main" id="{FDAE9065-6C4C-4731-9F09-CAE1D6AFCAD1}"/>
              </a:ext>
            </a:extLst>
          </p:cNvPr>
          <p:cNvSpPr/>
          <p:nvPr/>
        </p:nvSpPr>
        <p:spPr>
          <a:xfrm>
            <a:off x="2514600" y="2476668"/>
            <a:ext cx="1473200" cy="593090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나눔스퀘어라운드 Bold" pitchFamily="50" charset="-127"/>
                <a:ea typeface="나눔스퀘어라운드 Bold" pitchFamily="50" charset="-127"/>
              </a:rPr>
              <a:t>저장</a:t>
            </a:r>
          </a:p>
        </p:txBody>
      </p:sp>
      <p:sp>
        <p:nvSpPr>
          <p:cNvPr id="27" name="화살표: 오각형 26">
            <a:extLst>
              <a:ext uri="{FF2B5EF4-FFF2-40B4-BE49-F238E27FC236}">
                <a16:creationId xmlns:a16="http://schemas.microsoft.com/office/drawing/2014/main" id="{2107CB3A-9E9D-40F9-BB36-F6F2536958D8}"/>
              </a:ext>
            </a:extLst>
          </p:cNvPr>
          <p:cNvSpPr/>
          <p:nvPr/>
        </p:nvSpPr>
        <p:spPr>
          <a:xfrm>
            <a:off x="4495800" y="2501751"/>
            <a:ext cx="1473200" cy="593090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나눔스퀘어라운드 Bold" pitchFamily="50" charset="-127"/>
                <a:ea typeface="나눔스퀘어라운드 Bold" pitchFamily="50" charset="-127"/>
              </a:rPr>
              <a:t>처리</a:t>
            </a:r>
          </a:p>
        </p:txBody>
      </p:sp>
      <p:sp>
        <p:nvSpPr>
          <p:cNvPr id="28" name="화살표: 오각형 27">
            <a:extLst>
              <a:ext uri="{FF2B5EF4-FFF2-40B4-BE49-F238E27FC236}">
                <a16:creationId xmlns:a16="http://schemas.microsoft.com/office/drawing/2014/main" id="{9F529599-FD70-4540-87A6-2397AA4E4615}"/>
              </a:ext>
            </a:extLst>
          </p:cNvPr>
          <p:cNvSpPr/>
          <p:nvPr/>
        </p:nvSpPr>
        <p:spPr>
          <a:xfrm>
            <a:off x="6492875" y="2462381"/>
            <a:ext cx="1473200" cy="593090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나눔스퀘어라운드 Bold" pitchFamily="50" charset="-127"/>
                <a:ea typeface="나눔스퀘어라운드 Bold" pitchFamily="50" charset="-127"/>
              </a:rPr>
              <a:t>분석</a:t>
            </a:r>
          </a:p>
        </p:txBody>
      </p:sp>
      <p:sp>
        <p:nvSpPr>
          <p:cNvPr id="29" name="화살표: 오각형 28">
            <a:extLst>
              <a:ext uri="{FF2B5EF4-FFF2-40B4-BE49-F238E27FC236}">
                <a16:creationId xmlns:a16="http://schemas.microsoft.com/office/drawing/2014/main" id="{1E71B845-D118-46E2-8557-050DED21E5D7}"/>
              </a:ext>
            </a:extLst>
          </p:cNvPr>
          <p:cNvSpPr/>
          <p:nvPr/>
        </p:nvSpPr>
        <p:spPr>
          <a:xfrm>
            <a:off x="8493125" y="2457301"/>
            <a:ext cx="1473200" cy="593090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나눔스퀘어라운드 Bold" pitchFamily="50" charset="-127"/>
                <a:ea typeface="나눔스퀘어라운드 Bold" pitchFamily="50" charset="-127"/>
              </a:rPr>
              <a:t>활용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1843B09B-1BC3-4DA2-8A20-05A8567927CE}"/>
              </a:ext>
            </a:extLst>
          </p:cNvPr>
          <p:cNvSpPr/>
          <p:nvPr/>
        </p:nvSpPr>
        <p:spPr>
          <a:xfrm>
            <a:off x="787400" y="3352806"/>
            <a:ext cx="2781300" cy="335125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나눔스퀘어라운드 Bold" pitchFamily="50" charset="-127"/>
                <a:ea typeface="나눔스퀘어라운드 Bold" pitchFamily="50" charset="-127"/>
              </a:rPr>
              <a:t>소스 데이터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6656A79-B2C1-4CE9-A231-AD2AEE608FA9}"/>
              </a:ext>
            </a:extLst>
          </p:cNvPr>
          <p:cNvSpPr/>
          <p:nvPr/>
        </p:nvSpPr>
        <p:spPr>
          <a:xfrm>
            <a:off x="4114800" y="3352806"/>
            <a:ext cx="2781300" cy="335125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나눔스퀘어라운드 Bold" pitchFamily="50" charset="-127"/>
                <a:ea typeface="나눔스퀘어라운드 Bold" pitchFamily="50" charset="-127"/>
              </a:rPr>
              <a:t>분석 플랫폼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703A4C3-492F-498D-9F41-6442BE02B1E5}"/>
              </a:ext>
            </a:extLst>
          </p:cNvPr>
          <p:cNvSpPr/>
          <p:nvPr/>
        </p:nvSpPr>
        <p:spPr>
          <a:xfrm>
            <a:off x="7683500" y="3352806"/>
            <a:ext cx="2781300" cy="335125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나눔스퀘어라운드 Bold" pitchFamily="50" charset="-127"/>
                <a:ea typeface="나눔스퀘어라운드 Bold" pitchFamily="50" charset="-127"/>
              </a:rPr>
              <a:t>활용 서비스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13B2CD9-A5E3-424A-B9CF-DE8B36F2FF4F}"/>
              </a:ext>
            </a:extLst>
          </p:cNvPr>
          <p:cNvSpPr txBox="1"/>
          <p:nvPr/>
        </p:nvSpPr>
        <p:spPr>
          <a:xfrm>
            <a:off x="1498597" y="3862510"/>
            <a:ext cx="15408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>
                <a:latin typeface="나눔스퀘어라운드 Bold" pitchFamily="50" charset="-127"/>
                <a:ea typeface="나눔스퀘어라운드 Bold" pitchFamily="50" charset="-127"/>
              </a:rPr>
              <a:t>지역별</a:t>
            </a:r>
            <a:r>
              <a:rPr lang="en-US" altLang="ko-KR" dirty="0" smtClean="0">
                <a:latin typeface="나눔스퀘어라운드 Bold" pitchFamily="50" charset="-127"/>
                <a:ea typeface="나눔스퀘어라운드 Bold" pitchFamily="50" charset="-127"/>
              </a:rPr>
              <a:t>/</a:t>
            </a:r>
            <a:r>
              <a:rPr lang="ko-KR" altLang="en-US" dirty="0" smtClean="0">
                <a:latin typeface="나눔스퀘어라운드 Bold" pitchFamily="50" charset="-127"/>
                <a:ea typeface="나눔스퀘어라운드 Bold" pitchFamily="50" charset="-127"/>
              </a:rPr>
              <a:t>제품별</a:t>
            </a:r>
            <a:endParaRPr lang="en-US" altLang="ko-KR" dirty="0" smtClean="0">
              <a:latin typeface="나눔스퀘어라운드 Bold" pitchFamily="50" charset="-127"/>
              <a:ea typeface="나눔스퀘어라운드 Bold" pitchFamily="50" charset="-127"/>
            </a:endParaRPr>
          </a:p>
          <a:p>
            <a:pPr algn="ctr"/>
            <a:r>
              <a:rPr lang="ko-KR" altLang="en-US" dirty="0" smtClean="0">
                <a:latin typeface="나눔스퀘어라운드 Bold" pitchFamily="50" charset="-127"/>
                <a:ea typeface="나눔스퀘어라운드 Bold" pitchFamily="50" charset="-127"/>
              </a:rPr>
              <a:t>판매 데이터</a:t>
            </a:r>
            <a:endParaRPr lang="en-US" altLang="ko-KR" dirty="0" smtClean="0"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663517A-8B9B-41F4-BC2E-5A3BCC4BB24A}"/>
              </a:ext>
            </a:extLst>
          </p:cNvPr>
          <p:cNvSpPr txBox="1"/>
          <p:nvPr/>
        </p:nvSpPr>
        <p:spPr>
          <a:xfrm>
            <a:off x="5033667" y="3843334"/>
            <a:ext cx="12923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>
                <a:latin typeface="나눔스퀘어라운드 Bold" pitchFamily="50" charset="-127"/>
                <a:ea typeface="나눔스퀘어라운드 Bold" pitchFamily="50" charset="-127"/>
              </a:rPr>
              <a:t>계절성 지수</a:t>
            </a:r>
            <a:endParaRPr lang="en-US" altLang="ko-KR" dirty="0" smtClean="0">
              <a:latin typeface="나눔스퀘어라운드 Bold" pitchFamily="50" charset="-127"/>
              <a:ea typeface="나눔스퀘어라운드 Bold" pitchFamily="50" charset="-127"/>
            </a:endParaRPr>
          </a:p>
          <a:p>
            <a:pPr algn="ctr"/>
            <a:r>
              <a:rPr lang="ko-KR" altLang="en-US" dirty="0" err="1" smtClean="0">
                <a:latin typeface="나눔스퀘어라운드 Bold" pitchFamily="50" charset="-127"/>
                <a:ea typeface="나눔스퀘어라운드 Bold" pitchFamily="50" charset="-127"/>
              </a:rPr>
              <a:t>산출모형</a:t>
            </a:r>
            <a:endParaRPr lang="ko-KR" altLang="en-US" dirty="0"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7A10409-5EE7-4527-B537-980C9D72E3F8}"/>
              </a:ext>
            </a:extLst>
          </p:cNvPr>
          <p:cNvSpPr txBox="1"/>
          <p:nvPr/>
        </p:nvSpPr>
        <p:spPr>
          <a:xfrm>
            <a:off x="8438075" y="3942937"/>
            <a:ext cx="1523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mtClean="0">
                <a:latin typeface="나눔스퀘어라운드 Bold" pitchFamily="50" charset="-127"/>
                <a:ea typeface="나눔스퀘어라운드 Bold" pitchFamily="50" charset="-127"/>
              </a:rPr>
              <a:t>시스템에 적제</a:t>
            </a:r>
            <a:endParaRPr lang="en-US" altLang="ko-KR" dirty="0"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12" name="순서도: 자기 디스크 11">
            <a:extLst>
              <a:ext uri="{FF2B5EF4-FFF2-40B4-BE49-F238E27FC236}">
                <a16:creationId xmlns:a16="http://schemas.microsoft.com/office/drawing/2014/main" id="{1076D876-1502-45CF-BAAF-00F668AC091C}"/>
              </a:ext>
            </a:extLst>
          </p:cNvPr>
          <p:cNvSpPr/>
          <p:nvPr/>
        </p:nvSpPr>
        <p:spPr>
          <a:xfrm>
            <a:off x="1679891" y="4591490"/>
            <a:ext cx="1189749" cy="866140"/>
          </a:xfrm>
          <a:prstGeom prst="flowChartMagneticDisk">
            <a:avLst/>
          </a:prstGeom>
          <a:solidFill>
            <a:schemeClr val="accent6">
              <a:lumMod val="75000"/>
            </a:schemeClr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나눔스퀘어라운드 Bold" pitchFamily="50" charset="-127"/>
                <a:ea typeface="나눔스퀘어라운드 Bold" pitchFamily="50" charset="-127"/>
              </a:rPr>
              <a:t>Oracle</a:t>
            </a:r>
          </a:p>
          <a:p>
            <a:pPr algn="ctr"/>
            <a:r>
              <a:rPr lang="en-US" altLang="ko-KR" dirty="0" smtClean="0">
                <a:latin typeface="나눔스퀘어라운드 Bold" pitchFamily="50" charset="-127"/>
                <a:ea typeface="나눔스퀘어라운드 Bold" pitchFamily="50" charset="-127"/>
              </a:rPr>
              <a:t>DB</a:t>
            </a:r>
            <a:endParaRPr lang="ko-KR" altLang="en-US" dirty="0"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35" name="순서도: 자기 디스크 34">
            <a:extLst>
              <a:ext uri="{FF2B5EF4-FFF2-40B4-BE49-F238E27FC236}">
                <a16:creationId xmlns:a16="http://schemas.microsoft.com/office/drawing/2014/main" id="{B6B84C60-CD00-48C2-B112-CBB7ECF4D857}"/>
              </a:ext>
            </a:extLst>
          </p:cNvPr>
          <p:cNvSpPr/>
          <p:nvPr/>
        </p:nvSpPr>
        <p:spPr>
          <a:xfrm>
            <a:off x="5051251" y="4599255"/>
            <a:ext cx="1189749" cy="866140"/>
          </a:xfrm>
          <a:prstGeom prst="flowChartMagneticDisk">
            <a:avLst/>
          </a:prstGeom>
          <a:solidFill>
            <a:schemeClr val="accent6">
              <a:lumMod val="75000"/>
            </a:schemeClr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latin typeface="나눔스퀘어라운드 Bold" pitchFamily="50" charset="-127"/>
                <a:ea typeface="나눔스퀘어라운드 Bold" pitchFamily="50" charset="-127"/>
              </a:rPr>
              <a:t>Python</a:t>
            </a:r>
            <a:endParaRPr lang="ko-KR" altLang="en-US" dirty="0"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36" name="순서도: 자기 디스크 35">
            <a:extLst>
              <a:ext uri="{FF2B5EF4-FFF2-40B4-BE49-F238E27FC236}">
                <a16:creationId xmlns:a16="http://schemas.microsoft.com/office/drawing/2014/main" id="{B4072989-62B1-4D75-9AD5-D2BF4118C22E}"/>
              </a:ext>
            </a:extLst>
          </p:cNvPr>
          <p:cNvSpPr/>
          <p:nvPr/>
        </p:nvSpPr>
        <p:spPr>
          <a:xfrm>
            <a:off x="8631164" y="4604680"/>
            <a:ext cx="1189749" cy="866140"/>
          </a:xfrm>
          <a:prstGeom prst="flowChartMagneticDisk">
            <a:avLst/>
          </a:prstGeom>
          <a:solidFill>
            <a:schemeClr val="accent6">
              <a:lumMod val="75000"/>
            </a:schemeClr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>
                <a:latin typeface="나눔스퀘어라운드 Bold" pitchFamily="50" charset="-127"/>
                <a:ea typeface="나눔스퀘어라운드 Bold" pitchFamily="50" charset="-127"/>
              </a:rPr>
              <a:t>Postgres</a:t>
            </a:r>
            <a:endParaRPr lang="en-US" altLang="ko-KR" dirty="0" smtClean="0">
              <a:latin typeface="나눔스퀘어라운드 Bold" pitchFamily="50" charset="-127"/>
              <a:ea typeface="나눔스퀘어라운드 Bold" pitchFamily="50" charset="-127"/>
            </a:endParaRPr>
          </a:p>
          <a:p>
            <a:pPr algn="ctr"/>
            <a:r>
              <a:rPr lang="en-US" altLang="ko-KR" dirty="0" smtClean="0">
                <a:latin typeface="나눔스퀘어라운드 Bold" pitchFamily="50" charset="-127"/>
                <a:ea typeface="나눔스퀘어라운드 Bold" pitchFamily="50" charset="-127"/>
              </a:rPr>
              <a:t>DB</a:t>
            </a:r>
            <a:endParaRPr lang="ko-KR" altLang="en-US" dirty="0"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cxnSp>
        <p:nvCxnSpPr>
          <p:cNvPr id="5" name="직선 화살표 연결선 4"/>
          <p:cNvCxnSpPr/>
          <p:nvPr/>
        </p:nvCxnSpPr>
        <p:spPr>
          <a:xfrm flipV="1">
            <a:off x="2904808" y="5022800"/>
            <a:ext cx="2054053" cy="1760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/>
          <p:nvPr/>
        </p:nvCxnSpPr>
        <p:spPr>
          <a:xfrm flipV="1">
            <a:off x="6368558" y="5022800"/>
            <a:ext cx="2054053" cy="1760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0321501" y="309626"/>
            <a:ext cx="176843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r>
              <a:rPr lang="en-US" altLang="ko-KR" dirty="0" smtClean="0">
                <a:solidFill>
                  <a:srgbClr val="0070C0"/>
                </a:solidFill>
                <a:latin typeface="나눔스퀘어 Bold" pitchFamily="50" charset="-127"/>
                <a:ea typeface="나눔스퀘어 Bold" pitchFamily="50" charset="-127"/>
              </a:rPr>
              <a:t>2</a:t>
            </a:r>
            <a:r>
              <a:rPr lang="en-US" altLang="ko-KR" smtClean="0">
                <a:solidFill>
                  <a:srgbClr val="0070C0"/>
                </a:solidFill>
                <a:latin typeface="나눔스퀘어 Bold" pitchFamily="50" charset="-127"/>
                <a:ea typeface="나눔스퀘어 Bold" pitchFamily="50" charset="-127"/>
              </a:rPr>
              <a:t>. </a:t>
            </a:r>
            <a:r>
              <a:rPr lang="ko-KR" altLang="en-US" dirty="0" smtClean="0">
                <a:solidFill>
                  <a:srgbClr val="0070C0"/>
                </a:solidFill>
                <a:latin typeface="나눔스퀘어 Bold" pitchFamily="50" charset="-127"/>
                <a:ea typeface="나눔스퀘어 Bold" pitchFamily="50" charset="-127"/>
              </a:rPr>
              <a:t>서비스 구성도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25" name="제목 1">
            <a:extLst>
              <a:ext uri="{FF2B5EF4-FFF2-40B4-BE49-F238E27FC236}">
                <a16:creationId xmlns:a16="http://schemas.microsoft.com/office/drawing/2014/main" id="{1896DD8B-4E3C-4AB8-92FE-C48FEB9FF3E5}"/>
              </a:ext>
            </a:extLst>
          </p:cNvPr>
          <p:cNvSpPr txBox="1">
            <a:spLocks/>
          </p:cNvSpPr>
          <p:nvPr/>
        </p:nvSpPr>
        <p:spPr>
          <a:xfrm>
            <a:off x="152400" y="426085"/>
            <a:ext cx="11826240" cy="8169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 smtClean="0">
                <a:latin typeface="나눔스퀘어라운드 ExtraBold" pitchFamily="50" charset="-127"/>
                <a:ea typeface="나눔스퀘어라운드 ExtraBold" pitchFamily="50" charset="-127"/>
              </a:rPr>
              <a:t>1. </a:t>
            </a:r>
            <a:r>
              <a:rPr lang="ko-KR" altLang="en-US" dirty="0" smtClean="0">
                <a:latin typeface="나눔스퀘어라운드 ExtraBold" pitchFamily="50" charset="-127"/>
                <a:ea typeface="나눔스퀘어라운드 ExtraBold" pitchFamily="50" charset="-127"/>
              </a:rPr>
              <a:t>전체 구성도</a:t>
            </a:r>
            <a:endParaRPr lang="ko-KR" altLang="en-US" dirty="0"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1843B09B-1BC3-4DA2-8A20-05A8567927CE}"/>
              </a:ext>
            </a:extLst>
          </p:cNvPr>
          <p:cNvSpPr/>
          <p:nvPr/>
        </p:nvSpPr>
        <p:spPr>
          <a:xfrm>
            <a:off x="1501776" y="5572131"/>
            <a:ext cx="1479549" cy="335125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나눔스퀘어라운드 Bold" pitchFamily="50" charset="-127"/>
                <a:ea typeface="나눔스퀘어라운드 Bold" pitchFamily="50" charset="-127"/>
              </a:rPr>
              <a:t>S/W</a:t>
            </a:r>
            <a:endParaRPr lang="ko-KR" altLang="en-US" dirty="0"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1843B09B-1BC3-4DA2-8A20-05A8567927CE}"/>
              </a:ext>
            </a:extLst>
          </p:cNvPr>
          <p:cNvSpPr/>
          <p:nvPr/>
        </p:nvSpPr>
        <p:spPr>
          <a:xfrm>
            <a:off x="1225551" y="5934081"/>
            <a:ext cx="1993899" cy="335125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나눔스퀘어라운드 Bold" pitchFamily="50" charset="-127"/>
                <a:ea typeface="나눔스퀘어라운드 Bold" pitchFamily="50" charset="-127"/>
              </a:rPr>
              <a:t>H/W</a:t>
            </a:r>
            <a:endParaRPr lang="ko-KR" altLang="en-US" dirty="0"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1843B09B-1BC3-4DA2-8A20-05A8567927CE}"/>
              </a:ext>
            </a:extLst>
          </p:cNvPr>
          <p:cNvSpPr/>
          <p:nvPr/>
        </p:nvSpPr>
        <p:spPr>
          <a:xfrm>
            <a:off x="4921251" y="5572131"/>
            <a:ext cx="1479549" cy="335125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나눔스퀘어라운드 Bold" pitchFamily="50" charset="-127"/>
                <a:ea typeface="나눔스퀘어라운드 Bold" pitchFamily="50" charset="-127"/>
              </a:rPr>
              <a:t>S/W</a:t>
            </a:r>
            <a:endParaRPr lang="ko-KR" altLang="en-US" dirty="0"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1843B09B-1BC3-4DA2-8A20-05A8567927CE}"/>
              </a:ext>
            </a:extLst>
          </p:cNvPr>
          <p:cNvSpPr/>
          <p:nvPr/>
        </p:nvSpPr>
        <p:spPr>
          <a:xfrm>
            <a:off x="4645026" y="5934081"/>
            <a:ext cx="1993899" cy="335125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나눔스퀘어라운드 Bold" pitchFamily="50" charset="-127"/>
                <a:ea typeface="나눔스퀘어라운드 Bold" pitchFamily="50" charset="-127"/>
              </a:rPr>
              <a:t>H/W</a:t>
            </a:r>
            <a:endParaRPr lang="ko-KR" altLang="en-US" dirty="0"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1843B09B-1BC3-4DA2-8A20-05A8567927CE}"/>
              </a:ext>
            </a:extLst>
          </p:cNvPr>
          <p:cNvSpPr/>
          <p:nvPr/>
        </p:nvSpPr>
        <p:spPr>
          <a:xfrm>
            <a:off x="8483601" y="5572131"/>
            <a:ext cx="1479549" cy="335125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나눔스퀘어라운드 Bold" pitchFamily="50" charset="-127"/>
                <a:ea typeface="나눔스퀘어라운드 Bold" pitchFamily="50" charset="-127"/>
              </a:rPr>
              <a:t>S/W</a:t>
            </a:r>
            <a:endParaRPr lang="ko-KR" altLang="en-US" dirty="0"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1843B09B-1BC3-4DA2-8A20-05A8567927CE}"/>
              </a:ext>
            </a:extLst>
          </p:cNvPr>
          <p:cNvSpPr/>
          <p:nvPr/>
        </p:nvSpPr>
        <p:spPr>
          <a:xfrm>
            <a:off x="8207376" y="5934081"/>
            <a:ext cx="1993899" cy="335125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나눔스퀘어라운드 Bold" pitchFamily="50" charset="-127"/>
                <a:ea typeface="나눔스퀘어라운드 Bold" pitchFamily="50" charset="-127"/>
              </a:rPr>
              <a:t>H/W</a:t>
            </a:r>
            <a:endParaRPr lang="ko-KR" altLang="en-US" dirty="0">
              <a:latin typeface="나눔스퀘어라운드 Bold" pitchFamily="50" charset="-127"/>
              <a:ea typeface="나눔스퀘어라운드 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847954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1957</TotalTime>
  <Words>2209</Words>
  <Application>Microsoft Office PowerPoint</Application>
  <PresentationFormat>와이드스크린</PresentationFormat>
  <Paragraphs>754</Paragraphs>
  <Slides>40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40</vt:i4>
      </vt:variant>
    </vt:vector>
  </HeadingPairs>
  <TitlesOfParts>
    <vt:vector size="49" baseType="lpstr">
      <vt:lpstr>나눔스퀘어라운드 Bold</vt:lpstr>
      <vt:lpstr>나눔바른고딕</vt:lpstr>
      <vt:lpstr>Arial</vt:lpstr>
      <vt:lpstr>나눔스퀘어 Bold</vt:lpstr>
      <vt:lpstr>맑은 고딕</vt:lpstr>
      <vt:lpstr>나눔스퀘어라운드 ExtraBold</vt:lpstr>
      <vt:lpstr>Wingdings</vt:lpstr>
      <vt:lpstr>Office 테마</vt:lpstr>
      <vt:lpstr>디자인 사용자 지정</vt:lpstr>
      <vt:lpstr>PowerPoint 프레젠테이션</vt:lpstr>
      <vt:lpstr>PowerPoint 프레젠테이션</vt:lpstr>
      <vt:lpstr>PowerPoint 프레젠테이션</vt:lpstr>
      <vt:lpstr>PowerPoint 프레젠테이션</vt:lpstr>
      <vt:lpstr>1. 프로젝트 개요</vt:lpstr>
      <vt:lpstr>2. 타임 라인별 주요 활동 및 결과물</vt:lpstr>
      <vt:lpstr>3. 프로젝트 특징 및 강점</vt:lpstr>
      <vt:lpstr>PowerPoint 프레젠테이션</vt:lpstr>
      <vt:lpstr>PowerPoint 프레젠테이션</vt:lpstr>
      <vt:lpstr>2. 데이터 구성도</vt:lpstr>
      <vt:lpstr>3. S/W 구성도</vt:lpstr>
      <vt:lpstr>4. H/W 구성도</vt:lpstr>
      <vt:lpstr>PowerPoint 프레젠테이션</vt:lpstr>
      <vt:lpstr>1. 상세 모형 설계 (계절성 지수 산출)</vt:lpstr>
      <vt:lpstr>2. 분석모형 개발 (계절성 지수 산출)</vt:lpstr>
      <vt:lpstr>2. 분석모형 개발 (함수화 파라미터맵)</vt:lpstr>
      <vt:lpstr>3. 패키징</vt:lpstr>
      <vt:lpstr>4. 운영 이관 / 테스트</vt:lpstr>
      <vt:lpstr>5. 시각화</vt:lpstr>
      <vt:lpstr>PowerPoint 프레젠테이션</vt:lpstr>
      <vt:lpstr>1. 프로젝트 구축방법</vt:lpstr>
      <vt:lpstr>2. 팀 구성</vt:lpstr>
      <vt:lpstr>3. WBS + R&amp;R</vt:lpstr>
      <vt:lpstr>4. 산출물 목록</vt:lpstr>
      <vt:lpstr>PowerPoint 프레젠테이션</vt:lpstr>
      <vt:lpstr>Lesson Learned</vt:lpstr>
      <vt:lpstr>PowerPoint 프레젠테이션</vt:lpstr>
      <vt:lpstr>1. 데이터와의 연결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김효관</dc:creator>
  <cp:lastModifiedBy>김효관</cp:lastModifiedBy>
  <cp:revision>293</cp:revision>
  <dcterms:created xsi:type="dcterms:W3CDTF">2018-04-17T23:22:18Z</dcterms:created>
  <dcterms:modified xsi:type="dcterms:W3CDTF">2018-10-25T03:45:45Z</dcterms:modified>
</cp:coreProperties>
</file>